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5" r:id="rId4"/>
  </p:sldMasterIdLst>
  <p:notesMasterIdLst>
    <p:notesMasterId r:id="rId46"/>
  </p:notesMasterIdLst>
  <p:handoutMasterIdLst>
    <p:handoutMasterId r:id="rId47"/>
  </p:handoutMasterIdLst>
  <p:sldIdLst>
    <p:sldId id="256" r:id="rId5"/>
    <p:sldId id="324" r:id="rId6"/>
    <p:sldId id="331" r:id="rId7"/>
    <p:sldId id="326" r:id="rId8"/>
    <p:sldId id="379" r:id="rId9"/>
    <p:sldId id="380" r:id="rId10"/>
    <p:sldId id="381" r:id="rId11"/>
    <p:sldId id="382" r:id="rId12"/>
    <p:sldId id="383" r:id="rId13"/>
    <p:sldId id="320" r:id="rId14"/>
    <p:sldId id="321" r:id="rId15"/>
    <p:sldId id="322" r:id="rId16"/>
    <p:sldId id="323" r:id="rId17"/>
    <p:sldId id="328" r:id="rId18"/>
    <p:sldId id="349" r:id="rId19"/>
    <p:sldId id="329" r:id="rId20"/>
    <p:sldId id="342" r:id="rId21"/>
    <p:sldId id="346" r:id="rId22"/>
    <p:sldId id="343" r:id="rId23"/>
    <p:sldId id="351" r:id="rId24"/>
    <p:sldId id="344" r:id="rId25"/>
    <p:sldId id="345" r:id="rId26"/>
    <p:sldId id="332" r:id="rId27"/>
    <p:sldId id="347" r:id="rId28"/>
    <p:sldId id="340" r:id="rId29"/>
    <p:sldId id="341" r:id="rId30"/>
    <p:sldId id="333" r:id="rId31"/>
    <p:sldId id="350" r:id="rId32"/>
    <p:sldId id="334" r:id="rId33"/>
    <p:sldId id="338" r:id="rId34"/>
    <p:sldId id="336" r:id="rId35"/>
    <p:sldId id="337" r:id="rId36"/>
    <p:sldId id="339" r:id="rId37"/>
    <p:sldId id="353" r:id="rId38"/>
    <p:sldId id="377" r:id="rId39"/>
    <p:sldId id="376" r:id="rId40"/>
    <p:sldId id="352" r:id="rId41"/>
    <p:sldId id="335" r:id="rId42"/>
    <p:sldId id="384" r:id="rId43"/>
    <p:sldId id="378" r:id="rId44"/>
    <p:sldId id="313" r:id="rId4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4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95401" autoAdjust="0"/>
  </p:normalViewPr>
  <p:slideViewPr>
    <p:cSldViewPr>
      <p:cViewPr varScale="1">
        <p:scale>
          <a:sx n="90" d="100"/>
          <a:sy n="90" d="100"/>
        </p:scale>
        <p:origin x="124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270"/>
    </p:cViewPr>
  </p:sorterViewPr>
  <p:notesViewPr>
    <p:cSldViewPr>
      <p:cViewPr varScale="1">
        <p:scale>
          <a:sx n="100" d="100"/>
          <a:sy n="100" d="100"/>
        </p:scale>
        <p:origin x="-294" y="-1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E86BE575-51B5-4245-B4ED-516B4CE26DA2}" type="datetimeFigureOut">
              <a:rPr lang="en-US"/>
              <a:pPr/>
              <a:t>10/7/2019</a:t>
            </a:fld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99079057-F0AF-40FF-B9DF-C95C2EA94D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28BD5E5E-F78E-4D3F-B759-6287E6ECC845}" type="datetimeFigureOut">
              <a:rPr lang="en-US"/>
              <a:pPr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B128D805-395A-4CE4-A25C-724DB9D8B0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2688" y="696913"/>
            <a:ext cx="4649787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fmsinc.com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CDBC6F-C133-4874-A05E-4E38DFF03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938" y="5520189"/>
            <a:ext cx="1782770" cy="87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0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1148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55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370" y="4192684"/>
            <a:ext cx="6135697" cy="144611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114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7" y="1219200"/>
            <a:ext cx="6347715" cy="259546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6" y="3962400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794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74885" y="3812978"/>
            <a:ext cx="6072182" cy="514248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6658" y="4427337"/>
            <a:ext cx="6070410" cy="121146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618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3756076"/>
            <a:ext cx="6347716" cy="514248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394200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5063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15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2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62801" cy="838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88943"/>
            <a:ext cx="7162801" cy="4622799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hlinkClick r:id="rId2"/>
          </p:cNvPr>
          <p:cNvSpPr txBox="1"/>
          <p:nvPr userDrawn="1"/>
        </p:nvSpPr>
        <p:spPr>
          <a:xfrm>
            <a:off x="7586361" y="6111261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fmsinc.com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7404421" y="6419965"/>
            <a:ext cx="1739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Copyright FMS, Inc.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6200" y="645889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D74CAE2-716B-4D11-8599-9E31E03F01A8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4758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t"/>
          <a:lstStyle>
            <a:lvl1pPr algn="ct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29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2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6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510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10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t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210525" cy="520007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545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t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225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938868"/>
            <a:ext cx="6705601" cy="4690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6200" y="645889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D74CAE2-716B-4D11-8599-9E31E03F01A8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153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0" r:id="rId15"/>
    <p:sldLayoutId id="2147483881" r:id="rId16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orbel" panose="020B05030202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6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2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msinc.com/MicrosoftAccess/VersionLauncher.asp" TargetMode="External"/><Relationship Id="rId2" Type="http://schemas.openxmlformats.org/officeDocument/2006/relationships/hyperlink" Target="http://fmsinc.com/MicrosoftAccess/DatabaseSplit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www.fmsinc.com/MicrosoftAccess/modules/index.asp" TargetMode="Externa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fmsinc.com/MicrosoftAccess/history/features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msinc.com/MicrosoftAccess/SQLServerUpsizing/express/" TargetMode="External"/><Relationship Id="rId2" Type="http://schemas.openxmlformats.org/officeDocument/2006/relationships/hyperlink" Target="https://www.microsoft.com/en-us/sql-server/sql-server-download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soft.com/en-us/download/details.aspx?id=56567" TargetMode="External"/><Relationship Id="rId2" Type="http://schemas.openxmlformats.org/officeDocument/2006/relationships/hyperlink" Target="http://fmsinc.com/MicrosoftAccess/SQLServerUpsizin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azure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fmsinc.com/microsoft-azure/sql-server/pooled/" TargetMode="External"/><Relationship Id="rId2" Type="http://schemas.openxmlformats.org/officeDocument/2006/relationships/hyperlink" Target="http://fmsinc.com/MicrosoftAccess/cloud/link-to-azure-sql-database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msinc.com/MicrosoftAccess/VBACodingTools.html" TargetMode="External"/><Relationship Id="rId13" Type="http://schemas.openxmlformats.org/officeDocument/2006/relationships/image" Target="../media/image9.png"/><Relationship Id="rId18" Type="http://schemas.openxmlformats.org/officeDocument/2006/relationships/hyperlink" Target="https://www.fmsinc.com/MicrosoftAccess/Email.asp" TargetMode="External"/><Relationship Id="rId26" Type="http://schemas.openxmlformats.org/officeDocument/2006/relationships/image" Target="../media/image16.png"/><Relationship Id="rId3" Type="http://schemas.openxmlformats.org/officeDocument/2006/relationships/image" Target="../media/image4.gif"/><Relationship Id="rId21" Type="http://schemas.openxmlformats.org/officeDocument/2006/relationships/image" Target="../media/image13.gif"/><Relationship Id="rId7" Type="http://schemas.openxmlformats.org/officeDocument/2006/relationships/image" Target="../media/image6.gif"/><Relationship Id="rId12" Type="http://schemas.openxmlformats.org/officeDocument/2006/relationships/hyperlink" Target="https://www.fmsinc.com/MicrosoftAccess/VersionLauncher.asp" TargetMode="External"/><Relationship Id="rId17" Type="http://schemas.openxmlformats.org/officeDocument/2006/relationships/image" Target="../media/image11.gif"/><Relationship Id="rId25" Type="http://schemas.openxmlformats.org/officeDocument/2006/relationships/image" Target="../media/image15.gif"/><Relationship Id="rId2" Type="http://schemas.openxmlformats.org/officeDocument/2006/relationships/hyperlink" Target="https://www.fmsinc.com/MicrosoftAccess/DatabaseCompare.html" TargetMode="External"/><Relationship Id="rId16" Type="http://schemas.openxmlformats.org/officeDocument/2006/relationships/hyperlink" Target="https://www.fmsinc.com/MicrosoftAccess/Scheduler.html" TargetMode="External"/><Relationship Id="rId20" Type="http://schemas.openxmlformats.org/officeDocument/2006/relationships/hyperlink" Target="https://www.fmsinc.com/MicrosoftAccess/RichTextMem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msinc.com/MicrosoftAccess/BestPractices.html" TargetMode="External"/><Relationship Id="rId11" Type="http://schemas.openxmlformats.org/officeDocument/2006/relationships/image" Target="../media/image8.png"/><Relationship Id="rId24" Type="http://schemas.openxmlformats.org/officeDocument/2006/relationships/hyperlink" Target="https://www.fmsinc.com/MicrosoftAccess/StatisticalAnalysis.html" TargetMode="External"/><Relationship Id="rId5" Type="http://schemas.openxmlformats.org/officeDocument/2006/relationships/image" Target="../media/image5.gif"/><Relationship Id="rId15" Type="http://schemas.openxmlformats.org/officeDocument/2006/relationships/image" Target="../media/image10.gif"/><Relationship Id="rId23" Type="http://schemas.openxmlformats.org/officeDocument/2006/relationships/image" Target="../media/image14.gif"/><Relationship Id="rId10" Type="http://schemas.openxmlformats.org/officeDocument/2006/relationships/hyperlink" Target="https://www.fmsinc.com/MicrosoftAccess/modules/index.asp" TargetMode="External"/><Relationship Id="rId19" Type="http://schemas.openxmlformats.org/officeDocument/2006/relationships/image" Target="../media/image12.gif"/><Relationship Id="rId4" Type="http://schemas.openxmlformats.org/officeDocument/2006/relationships/hyperlink" Target="https://www.fmsinc.com/MicrosoftAccess/Controls.html" TargetMode="External"/><Relationship Id="rId9" Type="http://schemas.openxmlformats.org/officeDocument/2006/relationships/image" Target="../media/image7.gif"/><Relationship Id="rId14" Type="http://schemas.openxmlformats.org/officeDocument/2006/relationships/hyperlink" Target="https://www.fmsinc.com/MicrosoftAccess/monitor.asp" TargetMode="External"/><Relationship Id="rId22" Type="http://schemas.openxmlformats.org/officeDocument/2006/relationships/hyperlink" Target="https://www.fmsinc.com/MicrosoftAccess/SpellChecking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kimknight.net/remoteapptoo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fmsinc.com/MicrosoftAccess/terminal-services/remoteapp.ht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hyperlink" Target="http://sentinelvisualiz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fmsinc.com/MicrosoftAccess/query/help-center.html" TargetMode="External"/><Relationship Id="rId2" Type="http://schemas.openxmlformats.org/officeDocument/2006/relationships/hyperlink" Target="http://fmsinc.com/MicrosoftAccess/develop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msinc.com/MicrosoftOutlook/" TargetMode="External"/><Relationship Id="rId4" Type="http://schemas.openxmlformats.org/officeDocument/2006/relationships/hyperlink" Target="http://fmsinc.com/MicrosoftAccess/SQLServerUpsizing/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s://facebook.com/MicrosoftAccessProducts" TargetMode="External"/><Relationship Id="rId7" Type="http://schemas.openxmlformats.org/officeDocument/2006/relationships/image" Target="../media/image23.png"/><Relationship Id="rId2" Type="http://schemas.openxmlformats.org/officeDocument/2006/relationships/hyperlink" Target="http://blog.fmsinc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hyperlink" Target="http://fmsinc.com/news/media.htm" TargetMode="External"/><Relationship Id="rId4" Type="http://schemas.openxmlformats.org/officeDocument/2006/relationships/hyperlink" Target="http://fmsinc.com/contactus" TargetMode="External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371600"/>
            <a:ext cx="5826719" cy="217970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/>
              <a:t>Microsoft Access Database Evolution from the Desktop to the Cloud</a:t>
            </a:r>
            <a:endParaRPr lang="en-US" sz="2800" dirty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038600"/>
            <a:ext cx="5826719" cy="1096899"/>
          </a:xfrm>
        </p:spPr>
        <p:txBody>
          <a:bodyPr>
            <a:normAutofit/>
          </a:bodyPr>
          <a:lstStyle/>
          <a:p>
            <a:r>
              <a:rPr lang="en-US" sz="2000" dirty="0"/>
              <a:t>Presented by Luke Chung</a:t>
            </a:r>
            <a:br>
              <a:rPr lang="en-US" sz="2000" dirty="0"/>
            </a:br>
            <a:r>
              <a:rPr lang="en-US" sz="2000" dirty="0"/>
              <a:t>President and Founder</a:t>
            </a:r>
            <a:br>
              <a:rPr lang="en-US" sz="2000" dirty="0"/>
            </a:br>
            <a:r>
              <a:rPr lang="en-US" sz="2000" dirty="0"/>
              <a:t>FMS, Inc.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Single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Basic: Everything is in one database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Easy for one user; good start</a:t>
            </a:r>
          </a:p>
          <a:p>
            <a:pPr lvl="1"/>
            <a:r>
              <a:rPr lang="en-US" dirty="0"/>
              <a:t>Simple to change table structures</a:t>
            </a:r>
          </a:p>
          <a:p>
            <a:pPr lvl="1"/>
            <a:r>
              <a:rPr lang="en-US" dirty="0"/>
              <a:t>Easy to distribute, copy, even email</a:t>
            </a:r>
          </a:p>
          <a:p>
            <a:pPr lvl="1"/>
            <a:r>
              <a:rPr lang="en-US" dirty="0"/>
              <a:t>Useable in disconnected environments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Not ideal for multiuser data sharing</a:t>
            </a:r>
          </a:p>
          <a:p>
            <a:pPr lvl="1"/>
            <a:r>
              <a:rPr lang="en-US" dirty="0"/>
              <a:t>Can’t separate development from user</a:t>
            </a:r>
          </a:p>
          <a:p>
            <a:pPr lvl="1"/>
            <a:r>
              <a:rPr lang="en-US" dirty="0"/>
              <a:t>Hard to update others if data changes</a:t>
            </a:r>
          </a:p>
        </p:txBody>
      </p:sp>
    </p:spTree>
    <p:extLst>
      <p:ext uri="{BB962C8B-B14F-4D97-AF65-F5344CB8AC3E}">
        <p14:creationId xmlns:p14="http://schemas.microsoft.com/office/powerpoint/2010/main" val="3005816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Database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Separate data (tables) from application</a:t>
            </a:r>
          </a:p>
          <a:p>
            <a:r>
              <a:rPr lang="en-US" dirty="0"/>
              <a:t>Back-end database only contains tables</a:t>
            </a:r>
          </a:p>
          <a:p>
            <a:r>
              <a:rPr lang="en-US" dirty="0"/>
              <a:t>Front-end database is the application layer and links to the back-end tables </a:t>
            </a:r>
          </a:p>
          <a:p>
            <a:pPr lvl="1"/>
            <a:r>
              <a:rPr lang="en-US" dirty="0"/>
              <a:t>Queries</a:t>
            </a:r>
          </a:p>
          <a:p>
            <a:pPr lvl="1"/>
            <a:r>
              <a:rPr lang="en-US" dirty="0"/>
              <a:t>Forms, Reports</a:t>
            </a:r>
          </a:p>
          <a:p>
            <a:pPr lvl="1"/>
            <a:r>
              <a:rPr lang="en-US" dirty="0"/>
              <a:t>Macros</a:t>
            </a:r>
          </a:p>
          <a:p>
            <a:pPr lvl="1"/>
            <a:r>
              <a:rPr lang="en-US" dirty="0"/>
              <a:t>Modules</a:t>
            </a:r>
          </a:p>
          <a:p>
            <a:r>
              <a:rPr lang="en-US" dirty="0"/>
              <a:t>Front-end database contains user tables</a:t>
            </a:r>
          </a:p>
          <a:p>
            <a:pPr lvl="1"/>
            <a:r>
              <a:rPr lang="en-US" dirty="0"/>
              <a:t>Keeps user selections separate from shared data</a:t>
            </a:r>
          </a:p>
        </p:txBody>
      </p:sp>
    </p:spTree>
    <p:extLst>
      <p:ext uri="{BB962C8B-B14F-4D97-AF65-F5344CB8AC3E}">
        <p14:creationId xmlns:p14="http://schemas.microsoft.com/office/powerpoint/2010/main" val="1725557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 Database Architecture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Multiuser Support</a:t>
            </a:r>
          </a:p>
          <a:p>
            <a:pPr lvl="1"/>
            <a:r>
              <a:rPr lang="en-US" dirty="0"/>
              <a:t>Data is shared by all users across a network</a:t>
            </a:r>
          </a:p>
          <a:p>
            <a:pPr lvl="1"/>
            <a:r>
              <a:rPr lang="en-US" dirty="0"/>
              <a:t>Minimize database corruption</a:t>
            </a:r>
          </a:p>
          <a:p>
            <a:r>
              <a:rPr lang="en-US" dirty="0"/>
              <a:t>Improve performance with local database</a:t>
            </a:r>
          </a:p>
          <a:p>
            <a:r>
              <a:rPr lang="en-US" dirty="0"/>
              <a:t>Front-end updates without losing data</a:t>
            </a:r>
          </a:p>
          <a:p>
            <a:pPr lvl="1"/>
            <a:r>
              <a:rPr lang="en-US" dirty="0"/>
              <a:t>Developer can add new features and test them before deployment against test or live data</a:t>
            </a:r>
          </a:p>
          <a:p>
            <a:pPr lvl="1"/>
            <a:r>
              <a:rPr lang="en-US" dirty="0"/>
              <a:t>Deployments made without updating tables</a:t>
            </a:r>
          </a:p>
          <a:p>
            <a:r>
              <a:rPr lang="en-US" dirty="0"/>
              <a:t>Network backup and compact of back end database </a:t>
            </a:r>
          </a:p>
          <a:p>
            <a:r>
              <a:rPr lang="en-US" dirty="0"/>
              <a:t>Scalability with multiple backend databases &gt;2 GB</a:t>
            </a:r>
          </a:p>
        </p:txBody>
      </p:sp>
    </p:spTree>
    <p:extLst>
      <p:ext uri="{BB962C8B-B14F-4D97-AF65-F5344CB8AC3E}">
        <p14:creationId xmlns:p14="http://schemas.microsoft.com/office/powerpoint/2010/main" val="2255088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 Database Architecture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7620001" cy="462279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Each user needs a copy of the front-end database</a:t>
            </a:r>
          </a:p>
          <a:p>
            <a:pPr lvl="1"/>
            <a:r>
              <a:rPr lang="en-US" sz="2400" dirty="0"/>
              <a:t>Need to update when the master database is updated</a:t>
            </a:r>
          </a:p>
          <a:p>
            <a:r>
              <a:rPr lang="en-US" sz="2800" dirty="0"/>
              <a:t>More complicated to change table structures since it is done on the backend</a:t>
            </a:r>
          </a:p>
          <a:p>
            <a:pPr lvl="1"/>
            <a:r>
              <a:rPr lang="en-US" sz="2400" dirty="0"/>
              <a:t>Plus: Linked tables to Access automatically update when structures change</a:t>
            </a:r>
          </a:p>
          <a:p>
            <a:pPr lvl="1"/>
            <a:r>
              <a:rPr lang="en-US" sz="2400" dirty="0"/>
              <a:t>Not the case for SQL Server tables which need to be relinked for structural changes</a:t>
            </a:r>
          </a:p>
          <a:p>
            <a:r>
              <a:rPr lang="en-US" sz="2800" dirty="0"/>
              <a:t>Dependencies in table design may be an issue</a:t>
            </a:r>
          </a:p>
          <a:p>
            <a:pPr lvl="1"/>
            <a:r>
              <a:rPr lang="en-US" sz="2400" dirty="0"/>
              <a:t>Lookup lists based on queries</a:t>
            </a:r>
          </a:p>
        </p:txBody>
      </p:sp>
    </p:spTree>
    <p:extLst>
      <p:ext uri="{BB962C8B-B14F-4D97-AF65-F5344CB8AC3E}">
        <p14:creationId xmlns:p14="http://schemas.microsoft.com/office/powerpoint/2010/main" val="3208414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 Database Paper </a:t>
            </a:r>
            <a:br>
              <a:rPr lang="en-US" dirty="0"/>
            </a:br>
            <a:r>
              <a:rPr lang="en-US" dirty="0"/>
              <a:t>with More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781801" cy="4622799"/>
          </a:xfrm>
        </p:spPr>
        <p:txBody>
          <a:bodyPr>
            <a:normAutofit/>
          </a:bodyPr>
          <a:lstStyle/>
          <a:p>
            <a:r>
              <a:rPr lang="en-US" sz="2600" dirty="0"/>
              <a:t>Paper discussing split database issues</a:t>
            </a:r>
          </a:p>
          <a:p>
            <a:pPr lvl="1"/>
            <a:r>
              <a:rPr lang="en-US" sz="2200" dirty="0">
                <a:hlinkClick r:id="rId2"/>
              </a:rPr>
              <a:t>http://fmsinc.com/MicrosoftAccess/</a:t>
            </a:r>
            <a:br>
              <a:rPr lang="en-US" sz="2200" dirty="0">
                <a:hlinkClick r:id="rId2"/>
              </a:rPr>
            </a:br>
            <a:r>
              <a:rPr lang="en-US" sz="2200" dirty="0" err="1">
                <a:hlinkClick r:id="rId2"/>
              </a:rPr>
              <a:t>DatabaseSplitter</a:t>
            </a:r>
            <a:r>
              <a:rPr lang="en-US" sz="2200" dirty="0">
                <a:hlinkClick r:id="rId2"/>
              </a:rPr>
              <a:t>/</a:t>
            </a:r>
            <a:endParaRPr lang="en-US" sz="2200" dirty="0"/>
          </a:p>
          <a:p>
            <a:r>
              <a:rPr lang="en-US" sz="2600" dirty="0"/>
              <a:t>Access split database wizard</a:t>
            </a:r>
          </a:p>
          <a:p>
            <a:r>
              <a:rPr lang="en-US" sz="2600" dirty="0"/>
              <a:t>VBA code for relinking tables</a:t>
            </a:r>
          </a:p>
          <a:p>
            <a:pPr lvl="1"/>
            <a:r>
              <a:rPr lang="en-US" sz="2200" dirty="0"/>
              <a:t>From Total Visual </a:t>
            </a:r>
            <a:r>
              <a:rPr lang="en-US" sz="2200" dirty="0" err="1"/>
              <a:t>SourceBook</a:t>
            </a:r>
            <a:r>
              <a:rPr lang="en-US" sz="2200" dirty="0"/>
              <a:t> library</a:t>
            </a:r>
          </a:p>
          <a:p>
            <a:r>
              <a:rPr lang="en-US" sz="2600" dirty="0"/>
              <a:t>Adjusting SEEK statements</a:t>
            </a:r>
          </a:p>
          <a:p>
            <a:r>
              <a:rPr lang="en-US" sz="2600" dirty="0"/>
              <a:t>Total Access Startup for deploying your latest update and launching the right Access version</a:t>
            </a:r>
          </a:p>
          <a:p>
            <a:endParaRPr lang="en-US" dirty="0"/>
          </a:p>
        </p:txBody>
      </p:sp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038600"/>
            <a:ext cx="1676190" cy="1876190"/>
          </a:xfrm>
          <a:prstGeom prst="rect">
            <a:avLst/>
          </a:prstGeom>
        </p:spPr>
      </p:pic>
      <p:pic>
        <p:nvPicPr>
          <p:cNvPr id="9" name="Picture 8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964070"/>
            <a:ext cx="1676190" cy="1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81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Version Comparison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295401"/>
            <a:ext cx="6629401" cy="2209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Access version differences</a:t>
            </a:r>
          </a:p>
          <a:p>
            <a:r>
              <a:rPr lang="en-US" sz="2800" dirty="0">
                <a:hlinkClick r:id="rId2"/>
              </a:rPr>
              <a:t>http://fmsinc.com/MicrosoftAccess/history/features.htm</a:t>
            </a:r>
            <a:endParaRPr lang="en-US" sz="2800" dirty="0"/>
          </a:p>
          <a:p>
            <a:r>
              <a:rPr lang="en-US" sz="2800" dirty="0"/>
              <a:t>Make sure you build (or at least test) in the oldest Access version of your users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505201"/>
            <a:ext cx="5105400" cy="32072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02698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ACCDE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ACCDE (or MDE) databases are more secure and professional</a:t>
            </a:r>
          </a:p>
          <a:p>
            <a:r>
              <a:rPr lang="en-US" dirty="0"/>
              <a:t>If user opens the database</a:t>
            </a:r>
          </a:p>
          <a:p>
            <a:pPr lvl="1"/>
            <a:r>
              <a:rPr lang="en-US" dirty="0"/>
              <a:t>Cannot modify forms, reports, and modules</a:t>
            </a:r>
          </a:p>
          <a:p>
            <a:pPr lvl="1"/>
            <a:r>
              <a:rPr lang="en-US" dirty="0"/>
              <a:t>Can modify macros, tables, and queries</a:t>
            </a:r>
          </a:p>
          <a:p>
            <a:r>
              <a:rPr lang="en-US" dirty="0"/>
              <a:t>Eliminates users encountering a Debug Cancel message and getting into the code</a:t>
            </a:r>
          </a:p>
          <a:p>
            <a:r>
              <a:rPr lang="en-US" dirty="0"/>
              <a:t>Requires solid and comprehensive error handling to trap unexpected crashes</a:t>
            </a:r>
          </a:p>
        </p:txBody>
      </p:sp>
    </p:spTree>
    <p:extLst>
      <p:ext uri="{BB962C8B-B14F-4D97-AF65-F5344CB8AC3E}">
        <p14:creationId xmlns:p14="http://schemas.microsoft.com/office/powerpoint/2010/main" val="1812504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Upsizing the Back-end Access Database to 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143" y="1905000"/>
            <a:ext cx="7162801" cy="4622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Replace the Access back-end database (tables) with a SQL Server database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More secure than file server solutions</a:t>
            </a:r>
          </a:p>
          <a:p>
            <a:pPr lvl="1"/>
            <a:r>
              <a:rPr lang="en-US" dirty="0"/>
              <a:t>More scalable</a:t>
            </a:r>
          </a:p>
          <a:p>
            <a:pPr lvl="2"/>
            <a:r>
              <a:rPr lang="en-US" dirty="0"/>
              <a:t>SQL Server databases break the 2 GB limit</a:t>
            </a:r>
          </a:p>
          <a:p>
            <a:pPr lvl="2"/>
            <a:r>
              <a:rPr lang="en-US" dirty="0"/>
              <a:t>SQL Server databases can be shared with more applications especially web solutions</a:t>
            </a:r>
          </a:p>
          <a:p>
            <a:pPr lvl="1"/>
            <a:r>
              <a:rPr lang="en-US" dirty="0"/>
              <a:t>Less network traffic since only requested records are delivered</a:t>
            </a:r>
          </a:p>
        </p:txBody>
      </p:sp>
    </p:spTree>
    <p:extLst>
      <p:ext uri="{BB962C8B-B14F-4D97-AF65-F5344CB8AC3E}">
        <p14:creationId xmlns:p14="http://schemas.microsoft.com/office/powerpoint/2010/main" val="3670986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Viewing SQL Server Tables </a:t>
            </a:r>
            <a:br>
              <a:rPr lang="en-US" dirty="0"/>
            </a:br>
            <a:r>
              <a:rPr lang="en-US" dirty="0"/>
              <a:t>Is Not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81200"/>
            <a:ext cx="7162801" cy="46227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Viewing SQL Server data is not live</a:t>
            </a:r>
          </a:p>
          <a:p>
            <a:pPr lvl="1"/>
            <a:r>
              <a:rPr lang="en-US" dirty="0"/>
              <a:t>SQL Server data needs to be refreshed (</a:t>
            </a:r>
            <a:r>
              <a:rPr lang="en-US" dirty="0" err="1"/>
              <a:t>requeried</a:t>
            </a:r>
            <a:r>
              <a:rPr lang="en-US" dirty="0"/>
              <a:t>) to see latest values</a:t>
            </a:r>
          </a:p>
          <a:p>
            <a:pPr lvl="1"/>
            <a:r>
              <a:rPr lang="en-US" dirty="0"/>
              <a:t>Access data is automatically updated when the data changes. View a datasheet and watch updates.</a:t>
            </a:r>
          </a:p>
          <a:p>
            <a:r>
              <a:rPr lang="en-US" dirty="0"/>
              <a:t>SQL Server tables are not locked</a:t>
            </a:r>
          </a:p>
          <a:p>
            <a:r>
              <a:rPr lang="en-US" dirty="0"/>
              <a:t>Conflicts noticed when modified record is posted</a:t>
            </a:r>
          </a:p>
          <a:p>
            <a:pPr lvl="1"/>
            <a:r>
              <a:rPr lang="en-US" dirty="0"/>
              <a:t>Access records can be locked when user starts to edit</a:t>
            </a:r>
          </a:p>
          <a:p>
            <a:pPr lvl="1"/>
            <a:r>
              <a:rPr lang="en-US" dirty="0"/>
              <a:t>Other user notified if they try to modify the record</a:t>
            </a:r>
          </a:p>
        </p:txBody>
      </p:sp>
    </p:spTree>
    <p:extLst>
      <p:ext uri="{BB962C8B-B14F-4D97-AF65-F5344CB8AC3E}">
        <p14:creationId xmlns:p14="http://schemas.microsoft.com/office/powerpoint/2010/main" val="2910947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SQL Server Upsizing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83242"/>
            <a:ext cx="7162801" cy="46227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New SQL Server records create AutoNumber (Identity) value AFTER the record is saved</a:t>
            </a:r>
          </a:p>
          <a:p>
            <a:pPr lvl="1"/>
            <a:r>
              <a:rPr lang="en-US" sz="2000" dirty="0"/>
              <a:t>Access creates it as soon as a new record is added</a:t>
            </a:r>
          </a:p>
          <a:p>
            <a:r>
              <a:rPr lang="en-US" sz="2400" dirty="0"/>
              <a:t>Sensitive to setting default values for fields</a:t>
            </a:r>
          </a:p>
          <a:p>
            <a:r>
              <a:rPr lang="en-US" sz="2400" dirty="0"/>
              <a:t>May not improve performance, especially on small databases</a:t>
            </a:r>
          </a:p>
          <a:p>
            <a:r>
              <a:rPr lang="en-US" sz="2400" dirty="0"/>
              <a:t>May need to redesign Access applications</a:t>
            </a:r>
          </a:p>
          <a:p>
            <a:pPr lvl="1"/>
            <a:r>
              <a:rPr lang="en-US" sz="2000" dirty="0"/>
              <a:t>Fix queries to handle VBA differences </a:t>
            </a:r>
          </a:p>
          <a:p>
            <a:pPr lvl="1"/>
            <a:r>
              <a:rPr lang="en-US" sz="2000" dirty="0"/>
              <a:t>Address performance issues</a:t>
            </a:r>
          </a:p>
          <a:p>
            <a:pPr lvl="1"/>
            <a:r>
              <a:rPr lang="en-US" sz="2000" dirty="0"/>
              <a:t>Pass through queries or SQL Server views</a:t>
            </a:r>
          </a:p>
          <a:p>
            <a:r>
              <a:rPr lang="en-US" sz="2400" dirty="0"/>
              <a:t>Ability to write stored procedures is critical</a:t>
            </a:r>
          </a:p>
        </p:txBody>
      </p:sp>
    </p:spTree>
    <p:extLst>
      <p:ext uri="{BB962C8B-B14F-4D97-AF65-F5344CB8AC3E}">
        <p14:creationId xmlns:p14="http://schemas.microsoft.com/office/powerpoint/2010/main" val="334644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6858000" cy="46939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President and Founder of FMS, Inc.</a:t>
            </a:r>
          </a:p>
          <a:p>
            <a:pPr lvl="1"/>
            <a:r>
              <a:rPr lang="en-US" dirty="0"/>
              <a:t>In Vienna, Virginia, near Washington DC</a:t>
            </a:r>
          </a:p>
          <a:p>
            <a:pPr lvl="1"/>
            <a:r>
              <a:rPr lang="en-US" dirty="0"/>
              <a:t>Designer of all products and primary </a:t>
            </a:r>
            <a:br>
              <a:rPr lang="en-US" dirty="0"/>
            </a:br>
            <a:r>
              <a:rPr lang="en-US" dirty="0"/>
              <a:t>author of several</a:t>
            </a:r>
          </a:p>
          <a:p>
            <a:pPr lvl="1"/>
            <a:r>
              <a:rPr lang="en-US" dirty="0"/>
              <a:t>Developer of many custom database solutions</a:t>
            </a:r>
            <a:br>
              <a:rPr lang="en-US" dirty="0"/>
            </a:br>
            <a:r>
              <a:rPr lang="en-US" dirty="0"/>
              <a:t>with Microsoft Access and SQL Server</a:t>
            </a:r>
          </a:p>
          <a:p>
            <a:r>
              <a:rPr lang="en-US" dirty="0"/>
              <a:t>Microsoft Access MVP since 2010</a:t>
            </a:r>
          </a:p>
          <a:p>
            <a:r>
              <a:rPr lang="en-US" dirty="0"/>
              <a:t>Past President of the Washington DC Chapter of the Entrepreneurs Organization</a:t>
            </a:r>
          </a:p>
          <a:p>
            <a:r>
              <a:rPr lang="en-US" dirty="0"/>
              <a:t>Graduate of Harvard as an Engineer and Physical Oceanographer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413943"/>
            <a:ext cx="914400" cy="1432193"/>
          </a:xfrm>
          <a:prstGeom prst="rect">
            <a:avLst/>
          </a:prstGeom>
        </p:spPr>
      </p:pic>
      <p:sp>
        <p:nvSpPr>
          <p:cNvPr id="6" name="32-Point Star 3"/>
          <p:cNvSpPr/>
          <p:nvPr/>
        </p:nvSpPr>
        <p:spPr>
          <a:xfrm>
            <a:off x="7048499" y="1163169"/>
            <a:ext cx="1752600" cy="1752600"/>
          </a:xfrm>
          <a:prstGeom prst="star32">
            <a:avLst/>
          </a:prstGeom>
          <a:solidFill>
            <a:srgbClr val="FF99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BottomLeft"/>
            <a:lightRig rig="threePt" dir="t"/>
          </a:scene3d>
          <a:sp3d extrusionH="127000" prstMaterial="matte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Button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Black" pitchFamily="34" charset="0"/>
              </a:rPr>
              <a:t>FMS, Inc.</a:t>
            </a:r>
            <a:br>
              <a:rPr lang="en-US" sz="1200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1400" dirty="0">
                <a:solidFill>
                  <a:srgbClr val="002060"/>
                </a:solidFill>
                <a:latin typeface="Arial Black" pitchFamily="34" charset="0"/>
              </a:rPr>
              <a:t>32</a:t>
            </a:r>
            <a:r>
              <a:rPr lang="en-US" sz="1400" baseline="30000" dirty="0">
                <a:solidFill>
                  <a:srgbClr val="002060"/>
                </a:solidFill>
                <a:latin typeface="Arial Black" pitchFamily="34" charset="0"/>
              </a:rPr>
              <a:t>nd </a:t>
            </a:r>
            <a:r>
              <a:rPr lang="en-US" sz="1400" dirty="0">
                <a:solidFill>
                  <a:srgbClr val="002060"/>
                </a:solidFill>
                <a:latin typeface="Arial Black" pitchFamily="34" charset="0"/>
              </a:rPr>
              <a:t>Year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Arial Black" pitchFamily="34" charset="0"/>
              </a:rPr>
              <a:t>Founded 1986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322" y="5257801"/>
            <a:ext cx="1812858" cy="72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69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SQL Express  for Local Development and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28800"/>
            <a:ext cx="7162801" cy="4622799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A limited version of SQL Server installed on your PC </a:t>
            </a:r>
          </a:p>
          <a:p>
            <a:pPr lvl="1"/>
            <a:r>
              <a:rPr lang="en-US" sz="2200" dirty="0"/>
              <a:t>Database up to 10 GB</a:t>
            </a:r>
          </a:p>
          <a:p>
            <a:r>
              <a:rPr lang="en-US" sz="2600" dirty="0"/>
              <a:t>Latest version is SQL Server 2017</a:t>
            </a:r>
          </a:p>
          <a:p>
            <a:r>
              <a:rPr lang="en-US" sz="2600" dirty="0"/>
              <a:t>Free download:</a:t>
            </a:r>
          </a:p>
          <a:p>
            <a:pPr lvl="1"/>
            <a:r>
              <a:rPr lang="en-US" sz="2200" dirty="0">
                <a:hlinkClick r:id="rId2"/>
              </a:rPr>
              <a:t>https://www.microsoft.com/en-us/sql-server/sql-server-downloads</a:t>
            </a:r>
            <a:r>
              <a:rPr lang="en-US" sz="2200" dirty="0"/>
              <a:t> </a:t>
            </a:r>
          </a:p>
          <a:p>
            <a:r>
              <a:rPr lang="en-US" sz="2600" dirty="0"/>
              <a:t>SQL Express versions and differences with download links</a:t>
            </a:r>
          </a:p>
          <a:p>
            <a:pPr lvl="1"/>
            <a:r>
              <a:rPr lang="en-US" sz="2200" dirty="0">
                <a:hlinkClick r:id="rId3"/>
              </a:rPr>
              <a:t>http://fmsinc.com/MicrosoftAccess/SQLServerUpsizing/express/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639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SQL Server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Need to install recent ODBC driver</a:t>
            </a:r>
          </a:p>
          <a:p>
            <a:pPr lvl="1"/>
            <a:r>
              <a:rPr lang="en-US" sz="2600" dirty="0"/>
              <a:t>Built-in SQL Server driver is for ancient versions of SQL Server (2000?)</a:t>
            </a:r>
          </a:p>
          <a:p>
            <a:pPr lvl="1"/>
            <a:r>
              <a:rPr lang="en-US" sz="2600" dirty="0"/>
              <a:t>Currently: ODBC Driver 17 for SQL Server </a:t>
            </a:r>
          </a:p>
          <a:p>
            <a:r>
              <a:rPr lang="en-US" sz="3000" dirty="0"/>
              <a:t>User must have proper permissions to connect </a:t>
            </a:r>
          </a:p>
          <a:p>
            <a:pPr lvl="1"/>
            <a:r>
              <a:rPr lang="en-US" sz="2600" dirty="0"/>
              <a:t>Windows Authentication or user login</a:t>
            </a:r>
          </a:p>
          <a:p>
            <a:pPr lvl="1"/>
            <a:r>
              <a:rPr lang="en-US" sz="2600" dirty="0"/>
              <a:t>Allowable IP address</a:t>
            </a:r>
          </a:p>
          <a:p>
            <a:r>
              <a:rPr lang="en-US" sz="3000" dirty="0"/>
              <a:t>If a SQL Server’s table structure changes, Access needs to relink to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52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SQL Server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papers Access SQL Upsizing Center</a:t>
            </a:r>
          </a:p>
          <a:p>
            <a:pPr lvl="1"/>
            <a:r>
              <a:rPr lang="en-US" sz="2000" dirty="0">
                <a:hlinkClick r:id="rId2"/>
              </a:rPr>
              <a:t>http://fmsinc.com/MicrosoftAccess/SQLServerUpsizing/</a:t>
            </a:r>
            <a:r>
              <a:rPr lang="en-US" sz="2000" dirty="0"/>
              <a:t> </a:t>
            </a:r>
          </a:p>
          <a:p>
            <a:r>
              <a:rPr lang="en-US" dirty="0"/>
              <a:t>Microsoft download for SQL Server 17 ODBC driver</a:t>
            </a:r>
          </a:p>
          <a:p>
            <a:pPr lvl="1"/>
            <a:r>
              <a:rPr lang="en-US" sz="2400" dirty="0">
                <a:hlinkClick r:id="rId3"/>
              </a:rPr>
              <a:t>https://microsoft.com/en-us/download/details.aspx?id=56567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6032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Hosting SQL Server on the </a:t>
            </a:r>
            <a:br>
              <a:rPr lang="en-US" dirty="0"/>
            </a:br>
            <a:r>
              <a:rPr lang="en-US" dirty="0"/>
              <a:t>Microsoft Azure 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05000"/>
            <a:ext cx="7162801" cy="4622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SQL Azure is part of Microsoft Azure</a:t>
            </a:r>
          </a:p>
          <a:p>
            <a:pPr lvl="1"/>
            <a:r>
              <a:rPr lang="en-US" dirty="0"/>
              <a:t>Microsoft handles hardware, updates, licenses</a:t>
            </a:r>
          </a:p>
          <a:p>
            <a:r>
              <a:rPr lang="en-US" dirty="0"/>
              <a:t>Enterprise quality database hosting</a:t>
            </a:r>
          </a:p>
          <a:p>
            <a:pPr lvl="1"/>
            <a:r>
              <a:rPr lang="en-US" dirty="0"/>
              <a:t>Hosted in a secure data center</a:t>
            </a:r>
          </a:p>
          <a:p>
            <a:pPr lvl="1"/>
            <a:r>
              <a:rPr lang="en-US" dirty="0"/>
              <a:t>Very high availability</a:t>
            </a:r>
          </a:p>
          <a:p>
            <a:pPr lvl="1"/>
            <a:r>
              <a:rPr lang="en-US" dirty="0"/>
              <a:t>Scalable as database grows</a:t>
            </a:r>
          </a:p>
          <a:p>
            <a:pPr lvl="1"/>
            <a:r>
              <a:rPr lang="en-US" dirty="0"/>
              <a:t>Database mirrored on 3 hard disks</a:t>
            </a:r>
          </a:p>
          <a:p>
            <a:pPr lvl="1"/>
            <a:r>
              <a:rPr lang="en-US" dirty="0"/>
              <a:t>Transaction logging with up to the second database recovery</a:t>
            </a:r>
          </a:p>
        </p:txBody>
      </p:sp>
    </p:spTree>
    <p:extLst>
      <p:ext uri="{BB962C8B-B14F-4D97-AF65-F5344CB8AC3E}">
        <p14:creationId xmlns:p14="http://schemas.microsoft.com/office/powerpoint/2010/main" val="1326288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Azure 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Basic</a:t>
            </a:r>
          </a:p>
          <a:p>
            <a:pPr lvl="1"/>
            <a:r>
              <a:rPr lang="en-US" dirty="0"/>
              <a:t>2 GB database with 5 Database Transaction Units (DTUs)</a:t>
            </a:r>
          </a:p>
          <a:p>
            <a:pPr lvl="1"/>
            <a:r>
              <a:rPr lang="en-US" dirty="0"/>
              <a:t>7 days of backup recovery</a:t>
            </a:r>
          </a:p>
          <a:p>
            <a:pPr lvl="1"/>
            <a:r>
              <a:rPr lang="en-US" dirty="0"/>
              <a:t>$5/month</a:t>
            </a:r>
          </a:p>
          <a:p>
            <a:r>
              <a:rPr lang="en-US" dirty="0"/>
              <a:t>Standard </a:t>
            </a:r>
          </a:p>
          <a:p>
            <a:pPr lvl="1"/>
            <a:r>
              <a:rPr lang="en-US" dirty="0"/>
              <a:t>250 GB database, 10 DTU, one month of backup recovery</a:t>
            </a:r>
          </a:p>
          <a:p>
            <a:pPr lvl="1"/>
            <a:r>
              <a:rPr lang="en-US" dirty="0"/>
              <a:t>$15/month</a:t>
            </a:r>
          </a:p>
          <a:p>
            <a:r>
              <a:rPr lang="en-US" dirty="0"/>
              <a:t>Elastic Pools share resources across multiple databases (~$120/mo. for 50 DTU)</a:t>
            </a:r>
          </a:p>
          <a:p>
            <a:pPr lvl="1"/>
            <a:r>
              <a:rPr lang="en-US" dirty="0"/>
              <a:t>Individual databases can utilize higher DTU</a:t>
            </a:r>
          </a:p>
          <a:p>
            <a:pPr lvl="1"/>
            <a:r>
              <a:rPr lang="en-US" dirty="0"/>
              <a:t>No per database fee</a:t>
            </a:r>
          </a:p>
          <a:p>
            <a:pPr lvl="1"/>
            <a:r>
              <a:rPr lang="en-US" dirty="0"/>
              <a:t>Ideal for databases with fluctuating usage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87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Add a Database </a:t>
            </a:r>
            <a:br>
              <a:rPr lang="en-US" dirty="0"/>
            </a:br>
            <a:r>
              <a:rPr lang="en-US" dirty="0"/>
              <a:t>to SQL Azure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162801" cy="4622799"/>
          </a:xfrm>
        </p:spPr>
        <p:txBody>
          <a:bodyPr>
            <a:normAutofit/>
          </a:bodyPr>
          <a:lstStyle/>
          <a:p>
            <a:r>
              <a:rPr lang="en-US" sz="2800" dirty="0"/>
              <a:t>Create an Azure Subscription </a:t>
            </a:r>
          </a:p>
          <a:p>
            <a:r>
              <a:rPr lang="en-US" sz="2800" dirty="0"/>
              <a:t>Use Azure Portal:</a:t>
            </a:r>
          </a:p>
          <a:p>
            <a:pPr lvl="1"/>
            <a:r>
              <a:rPr lang="en-US" sz="2400" dirty="0">
                <a:hlinkClick r:id="rId2"/>
              </a:rPr>
              <a:t>https://portal.azure.com</a:t>
            </a:r>
            <a:endParaRPr lang="en-US" sz="2400" dirty="0"/>
          </a:p>
          <a:p>
            <a:r>
              <a:rPr lang="en-US" sz="2800" dirty="0"/>
              <a:t>Create a SQL Server (free)</a:t>
            </a:r>
          </a:p>
          <a:p>
            <a:r>
              <a:rPr lang="en-US" sz="2800" dirty="0"/>
              <a:t>Add a database to the SQL Server</a:t>
            </a:r>
          </a:p>
          <a:p>
            <a:pPr lvl="1"/>
            <a:r>
              <a:rPr lang="en-US" sz="2400" dirty="0"/>
              <a:t>Configure pricing for your level</a:t>
            </a:r>
          </a:p>
          <a:p>
            <a:pPr lvl="1"/>
            <a:r>
              <a:rPr lang="en-US" sz="2400" dirty="0"/>
              <a:t>Get database connection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4179704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Publishing a SQL Server Database</a:t>
            </a:r>
            <a:br>
              <a:rPr lang="en-US" dirty="0"/>
            </a:br>
            <a:r>
              <a:rPr lang="en-US" dirty="0"/>
              <a:t>to SQL Azure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701" y="2133600"/>
            <a:ext cx="7162801" cy="4622799"/>
          </a:xfrm>
        </p:spPr>
        <p:txBody>
          <a:bodyPr/>
          <a:lstStyle/>
          <a:p>
            <a:r>
              <a:rPr lang="en-US" dirty="0"/>
              <a:t>From SQL Server Management Studio publish the database to SQL Azure</a:t>
            </a:r>
          </a:p>
          <a:p>
            <a:r>
              <a:rPr lang="en-US" dirty="0"/>
              <a:t>Make sure transaction logs are truncated</a:t>
            </a:r>
          </a:p>
        </p:txBody>
      </p:sp>
    </p:spTree>
    <p:extLst>
      <p:ext uri="{BB962C8B-B14F-4D97-AF65-F5344CB8AC3E}">
        <p14:creationId xmlns:p14="http://schemas.microsoft.com/office/powerpoint/2010/main" val="1094784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a SQL Azure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46866"/>
            <a:ext cx="7162801" cy="4622799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Subject to same security permissions as </a:t>
            </a:r>
            <a:r>
              <a:rPr lang="en-US" sz="3000" dirty="0" err="1"/>
              <a:t>on-premise</a:t>
            </a:r>
            <a:r>
              <a:rPr lang="en-US" sz="3000" dirty="0"/>
              <a:t> SQL Server</a:t>
            </a:r>
          </a:p>
          <a:p>
            <a:r>
              <a:rPr lang="en-US" sz="3000" dirty="0"/>
              <a:t>Unlike local SQL Server, need to specify allowed IP addresses, unless open to all</a:t>
            </a:r>
          </a:p>
          <a:p>
            <a:pPr lvl="1"/>
            <a:r>
              <a:rPr lang="en-US" sz="2600" dirty="0"/>
              <a:t>Requires specific or range of IP addresses for a fixed location or VPN</a:t>
            </a:r>
          </a:p>
          <a:p>
            <a:pPr lvl="1"/>
            <a:r>
              <a:rPr lang="en-US" sz="2600" dirty="0"/>
              <a:t>Allowed IP settings at SQL server and database level</a:t>
            </a:r>
          </a:p>
          <a:p>
            <a:pPr lvl="1"/>
            <a:r>
              <a:rPr lang="en-US" sz="2600" dirty="0"/>
              <a:t>NOTE: Database IP settings take precedence over server IP addresses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20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Azure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to SQL Server Tables in Azure</a:t>
            </a:r>
          </a:p>
          <a:p>
            <a:pPr lvl="1"/>
            <a:r>
              <a:rPr lang="en-US" dirty="0">
                <a:hlinkClick r:id="rId2"/>
              </a:rPr>
              <a:t>http://fmsinc.com/MicrosoftAccess/cloud/link-to-azure-sql-database.html</a:t>
            </a:r>
            <a:endParaRPr lang="en-US" dirty="0"/>
          </a:p>
          <a:p>
            <a:r>
              <a:rPr lang="en-US" dirty="0"/>
              <a:t>Moving Microsoft Azure SQL Server Databases to SQL Elastic Pools</a:t>
            </a:r>
          </a:p>
          <a:p>
            <a:pPr lvl="1"/>
            <a:r>
              <a:rPr lang="en-US" dirty="0">
                <a:hlinkClick r:id="rId3"/>
              </a:rPr>
              <a:t>http://fmsinc.com/microsoft-azure/sql-server/pooled/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01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App with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Addresses a portion of applications that need to support users “over the Internet/Intranet”</a:t>
            </a:r>
          </a:p>
          <a:p>
            <a:pPr lvl="1"/>
            <a:r>
              <a:rPr lang="en-US" dirty="0"/>
              <a:t>Want to run an application without installing it</a:t>
            </a:r>
          </a:p>
          <a:p>
            <a:pPr lvl="1"/>
            <a:r>
              <a:rPr lang="en-US" dirty="0"/>
              <a:t>Not a request for HTML pages in a web browser</a:t>
            </a:r>
          </a:p>
          <a:p>
            <a:pPr lvl="1"/>
            <a:r>
              <a:rPr lang="en-US" dirty="0"/>
              <a:t>Independent of operating systems such as Macs</a:t>
            </a:r>
          </a:p>
          <a:p>
            <a:r>
              <a:rPr lang="en-US" dirty="0"/>
              <a:t>Remote App and Remote Desktop are part of Windows server using Terminal Services to host multiple users</a:t>
            </a:r>
          </a:p>
          <a:p>
            <a:r>
              <a:rPr lang="en-US" dirty="0"/>
              <a:t>Each user runs their own instance of Access and Access database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7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075" y="152400"/>
            <a:ext cx="6652366" cy="1107462"/>
          </a:xfrm>
        </p:spPr>
        <p:txBody>
          <a:bodyPr>
            <a:normAutofit fontScale="90000"/>
          </a:bodyPr>
          <a:lstStyle/>
          <a:p>
            <a:r>
              <a:rPr lang="en-US" dirty="0"/>
              <a:t>World’s leading developer of 3</a:t>
            </a:r>
            <a:r>
              <a:rPr lang="en-US" baseline="30000" dirty="0"/>
              <a:t>rd</a:t>
            </a:r>
            <a:r>
              <a:rPr lang="en-US" dirty="0"/>
              <a:t> party products for Microsoft Access </a:t>
            </a: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067" y="1295400"/>
            <a:ext cx="1613845" cy="1806406"/>
          </a:xfrm>
          <a:prstGeom prst="rect">
            <a:avLst/>
          </a:prstGeom>
        </p:spPr>
      </p:pic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5" y="4960526"/>
            <a:ext cx="1613845" cy="1806406"/>
          </a:xfrm>
          <a:prstGeom prst="rect">
            <a:avLst/>
          </a:prstGeom>
        </p:spPr>
      </p:pic>
      <p:pic>
        <p:nvPicPr>
          <p:cNvPr id="6" name="Picture 5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5" y="1295400"/>
            <a:ext cx="1613845" cy="1806406"/>
          </a:xfrm>
          <a:prstGeom prst="rect">
            <a:avLst/>
          </a:prstGeom>
        </p:spPr>
      </p:pic>
      <p:pic>
        <p:nvPicPr>
          <p:cNvPr id="7" name="Picture 6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5" y="3118808"/>
            <a:ext cx="1613845" cy="1806406"/>
          </a:xfrm>
          <a:prstGeom prst="rect">
            <a:avLst/>
          </a:prstGeom>
        </p:spPr>
      </p:pic>
      <p:pic>
        <p:nvPicPr>
          <p:cNvPr id="8" name="Picture 7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067" y="3118808"/>
            <a:ext cx="1613643" cy="1806180"/>
          </a:xfrm>
          <a:prstGeom prst="rect">
            <a:avLst/>
          </a:prstGeom>
        </p:spPr>
      </p:pic>
      <p:pic>
        <p:nvPicPr>
          <p:cNvPr id="9" name="Picture 8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98" y="4960526"/>
            <a:ext cx="1613643" cy="1806180"/>
          </a:xfrm>
          <a:prstGeom prst="rect">
            <a:avLst/>
          </a:prstGeom>
        </p:spPr>
      </p:pic>
      <p:pic>
        <p:nvPicPr>
          <p:cNvPr id="10" name="Picture 9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008" y="3118808"/>
            <a:ext cx="1613845" cy="1806406"/>
          </a:xfrm>
          <a:prstGeom prst="rect">
            <a:avLst/>
          </a:prstGeom>
        </p:spPr>
      </p:pic>
      <p:pic>
        <p:nvPicPr>
          <p:cNvPr id="11" name="Picture 10">
            <a:hlinkClick r:id="rId16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98" y="3118808"/>
            <a:ext cx="1613845" cy="1806406"/>
          </a:xfrm>
          <a:prstGeom prst="rect">
            <a:avLst/>
          </a:prstGeom>
        </p:spPr>
      </p:pic>
      <p:pic>
        <p:nvPicPr>
          <p:cNvPr id="12" name="Picture 11">
            <a:hlinkClick r:id="rId18"/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008" y="1295400"/>
            <a:ext cx="1613845" cy="1806406"/>
          </a:xfrm>
          <a:prstGeom prst="rect">
            <a:avLst/>
          </a:prstGeom>
        </p:spPr>
      </p:pic>
      <p:pic>
        <p:nvPicPr>
          <p:cNvPr id="13" name="Picture 12">
            <a:hlinkClick r:id="rId20"/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067" y="4960526"/>
            <a:ext cx="1613845" cy="1806406"/>
          </a:xfrm>
          <a:prstGeom prst="rect">
            <a:avLst/>
          </a:prstGeom>
        </p:spPr>
      </p:pic>
      <p:pic>
        <p:nvPicPr>
          <p:cNvPr id="14" name="Picture 13">
            <a:hlinkClick r:id="rId22"/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008" y="4960526"/>
            <a:ext cx="1613845" cy="1806406"/>
          </a:xfrm>
          <a:prstGeom prst="rect">
            <a:avLst/>
          </a:prstGeom>
        </p:spPr>
      </p:pic>
      <p:pic>
        <p:nvPicPr>
          <p:cNvPr id="16" name="Picture 15">
            <a:hlinkClick r:id="rId24"/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98" y="1295400"/>
            <a:ext cx="1613845" cy="180640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534" y="375920"/>
            <a:ext cx="1071880" cy="107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11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Remote App is similar to Remote Desktop </a:t>
            </a:r>
          </a:p>
          <a:p>
            <a:r>
              <a:rPr lang="en-US" dirty="0"/>
              <a:t>User can only run one application</a:t>
            </a:r>
          </a:p>
          <a:p>
            <a:r>
              <a:rPr lang="en-US" dirty="0"/>
              <a:t>Prevents users from running other programs</a:t>
            </a:r>
          </a:p>
          <a:p>
            <a:r>
              <a:rPr lang="en-US" dirty="0"/>
              <a:t>Prevents users changing their Windows desktop, files, etc.</a:t>
            </a:r>
          </a:p>
          <a:p>
            <a:r>
              <a:rPr lang="en-US" dirty="0"/>
              <a:t>Remote App can be configured so a user running multiple apps shares the same O/S</a:t>
            </a:r>
          </a:p>
        </p:txBody>
      </p:sp>
    </p:spTree>
    <p:extLst>
      <p:ext uri="{BB962C8B-B14F-4D97-AF65-F5344CB8AC3E}">
        <p14:creationId xmlns:p14="http://schemas.microsoft.com/office/powerpoint/2010/main" val="3797421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App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Simplifies deployment: No need to install Access and your database on each user’s PC</a:t>
            </a:r>
          </a:p>
          <a:p>
            <a:r>
              <a:rPr lang="en-US" sz="2800" dirty="0"/>
              <a:t>More maintainable: Centralized control of Windows and Access versions</a:t>
            </a:r>
          </a:p>
          <a:p>
            <a:r>
              <a:rPr lang="en-US" sz="2800" dirty="0"/>
              <a:t>Easier to debug problems</a:t>
            </a:r>
          </a:p>
          <a:p>
            <a:r>
              <a:rPr lang="en-US" sz="2800" dirty="0"/>
              <a:t>Supports Mac users</a:t>
            </a:r>
          </a:p>
          <a:p>
            <a:r>
              <a:rPr lang="en-US" sz="2800" dirty="0"/>
              <a:t>Can support all internal Windows applications</a:t>
            </a:r>
          </a:p>
        </p:txBody>
      </p:sp>
    </p:spTree>
    <p:extLst>
      <p:ext uri="{BB962C8B-B14F-4D97-AF65-F5344CB8AC3E}">
        <p14:creationId xmlns:p14="http://schemas.microsoft.com/office/powerpoint/2010/main" val="1363726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App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concurrent users limited by server hardware</a:t>
            </a:r>
          </a:p>
          <a:p>
            <a:pPr lvl="1"/>
            <a:r>
              <a:rPr lang="en-US" dirty="0"/>
              <a:t>Depends what resources the application requires</a:t>
            </a:r>
          </a:p>
          <a:p>
            <a:pPr lvl="1"/>
            <a:r>
              <a:rPr lang="en-US" dirty="0"/>
              <a:t>Around 20-50 simultaneous users</a:t>
            </a:r>
          </a:p>
          <a:p>
            <a:r>
              <a:rPr lang="en-US" dirty="0"/>
              <a:t>Not as scalable as web solutions which can support hundreds or thousands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07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Remote App with Access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905000"/>
            <a:ext cx="7162801" cy="4622799"/>
          </a:xfrm>
        </p:spPr>
        <p:txBody>
          <a:bodyPr>
            <a:normAutofit/>
          </a:bodyPr>
          <a:lstStyle/>
          <a:p>
            <a:r>
              <a:rPr lang="en-US" sz="2800" dirty="0"/>
              <a:t>Access should be a Split Database application </a:t>
            </a:r>
          </a:p>
          <a:p>
            <a:r>
              <a:rPr lang="en-US" sz="2800" dirty="0"/>
              <a:t>Back-end database can be on the network, a SQL Server database, or anything else Access supports</a:t>
            </a:r>
          </a:p>
          <a:p>
            <a:r>
              <a:rPr lang="en-US" sz="2800" dirty="0"/>
              <a:t>Front end database should be deployed to each user’s profile folder</a:t>
            </a:r>
          </a:p>
          <a:p>
            <a:pPr lvl="1"/>
            <a:r>
              <a:rPr lang="en-US" sz="2400" dirty="0"/>
              <a:t>e.g. C:\Users\Name\MyDocuments</a:t>
            </a:r>
          </a:p>
        </p:txBody>
      </p:sp>
    </p:spTree>
    <p:extLst>
      <p:ext uri="{BB962C8B-B14F-4D97-AF65-F5344CB8AC3E}">
        <p14:creationId xmlns:p14="http://schemas.microsoft.com/office/powerpoint/2010/main" val="756508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Preparation of Windows Server for Remote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05000"/>
            <a:ext cx="7162801" cy="4622799"/>
          </a:xfrm>
        </p:spPr>
        <p:txBody>
          <a:bodyPr/>
          <a:lstStyle/>
          <a:p>
            <a:r>
              <a:rPr lang="en-US" sz="2800" dirty="0"/>
              <a:t>Need admin permissions</a:t>
            </a:r>
          </a:p>
          <a:p>
            <a:r>
              <a:rPr lang="en-US" sz="2800" dirty="0"/>
              <a:t>Make sure the right version of Access is installed, or install the Access Runtime</a:t>
            </a:r>
          </a:p>
          <a:p>
            <a:r>
              <a:rPr lang="en-US" sz="2800" dirty="0"/>
              <a:t>Interactively test and verify you can run the Access application on the server</a:t>
            </a:r>
          </a:p>
          <a:p>
            <a:r>
              <a:rPr lang="en-US" sz="2800" dirty="0"/>
              <a:t>Make sure network connections to linked tables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14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Server Must Allow Remote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687" y="1627373"/>
            <a:ext cx="4267201" cy="4622799"/>
          </a:xfrm>
        </p:spPr>
        <p:txBody>
          <a:bodyPr/>
          <a:lstStyle/>
          <a:p>
            <a:r>
              <a:rPr lang="en-US" dirty="0"/>
              <a:t>System Properties</a:t>
            </a:r>
          </a:p>
          <a:p>
            <a:r>
              <a:rPr lang="en-US" dirty="0"/>
              <a:t>Remote tab</a:t>
            </a:r>
          </a:p>
          <a:p>
            <a:r>
              <a:rPr lang="en-US" dirty="0"/>
              <a:t>Select: Allow remote connections to this computer</a:t>
            </a:r>
          </a:p>
          <a:p>
            <a:r>
              <a:rPr lang="en-US" dirty="0"/>
              <a:t>Check: Allow connections …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752600"/>
            <a:ext cx="3730993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71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RemoteApp Tool from Kim Knight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Free tool to create RDP file to launch RemoteApp</a:t>
            </a:r>
          </a:p>
          <a:p>
            <a:pPr lvl="1"/>
            <a:r>
              <a:rPr lang="en-US" sz="2400" dirty="0">
                <a:hlinkClick r:id="rId2"/>
              </a:rPr>
              <a:t>http://www.kimknight.net/remoteapptool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276600"/>
            <a:ext cx="48006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80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App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Paper: Using Terminal Services and RemoteApp to Extend Your Microsoft Access and other Windows Applications Over the Internet</a:t>
            </a:r>
          </a:p>
          <a:p>
            <a:pPr lvl="1"/>
            <a:r>
              <a:rPr lang="en-US" dirty="0">
                <a:hlinkClick r:id="rId2"/>
              </a:rPr>
              <a:t>http://fmsinc.com/MicrosoftAccess/terminal-services/remoteapp.htm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65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Hosting Virtual Machines on Azure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88943"/>
            <a:ext cx="7162801" cy="4622799"/>
          </a:xfrm>
        </p:spPr>
        <p:txBody>
          <a:bodyPr>
            <a:normAutofit/>
          </a:bodyPr>
          <a:lstStyle/>
          <a:p>
            <a:r>
              <a:rPr lang="en-US" dirty="0"/>
              <a:t>Instead of your own server, you can use an Azure VM to host Access applications using Remote App</a:t>
            </a:r>
          </a:p>
          <a:p>
            <a:r>
              <a:rPr lang="en-US" dirty="0"/>
              <a:t>Backend database needs to be accessible by the VM</a:t>
            </a:r>
          </a:p>
          <a:p>
            <a:pPr lvl="1"/>
            <a:r>
              <a:rPr lang="en-US" dirty="0"/>
              <a:t>Cannot be an Access database on your network</a:t>
            </a:r>
          </a:p>
          <a:p>
            <a:pPr lvl="1"/>
            <a:r>
              <a:rPr lang="en-US" dirty="0"/>
              <a:t>Can be SQL Azure, ideally in the same data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173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 Addresses Database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solutions range from the desktop the cloud</a:t>
            </a:r>
          </a:p>
          <a:p>
            <a:r>
              <a:rPr lang="en-US" dirty="0"/>
              <a:t>Hybrid solutions combine the strengths of the desktop and cloud</a:t>
            </a:r>
          </a:p>
          <a:p>
            <a:r>
              <a:rPr lang="en-US" dirty="0"/>
              <a:t>Access has a cost, migration and evolution story to support the life cycle of database solutions</a:t>
            </a:r>
          </a:p>
        </p:txBody>
      </p:sp>
    </p:spTree>
    <p:extLst>
      <p:ext uri="{BB962C8B-B14F-4D97-AF65-F5344CB8AC3E}">
        <p14:creationId xmlns:p14="http://schemas.microsoft.com/office/powerpoint/2010/main" val="94958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Sentinel Visualizer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832764" cy="43891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Advanced data analytics with link charts, geospatial timelines, social network analysis (SNA) metrics</a:t>
            </a:r>
          </a:p>
          <a:p>
            <a:r>
              <a:rPr lang="en-US" dirty="0"/>
              <a:t>Sentinel Visualizer Product for counter-terrorism, law enforcement, defense, fraud detection, etc.</a:t>
            </a:r>
          </a:p>
          <a:p>
            <a:r>
              <a:rPr lang="en-US" dirty="0"/>
              <a:t>Led to investment by </a:t>
            </a:r>
            <a:r>
              <a:rPr lang="en-US" dirty="0" err="1"/>
              <a:t>InQTel</a:t>
            </a:r>
            <a:r>
              <a:rPr lang="en-US" dirty="0"/>
              <a:t>, the CIA’s venture capital arm – our only outside investor</a:t>
            </a:r>
          </a:p>
          <a:p>
            <a:r>
              <a:rPr lang="en-US" dirty="0"/>
              <a:t>Visual Studio .NET and SQL Server</a:t>
            </a:r>
          </a:p>
          <a:p>
            <a:r>
              <a:rPr lang="en-US" dirty="0">
                <a:hlinkClick r:id="rId2"/>
              </a:rPr>
              <a:t>http://SentinelVisualizer.com</a:t>
            </a:r>
            <a:r>
              <a:rPr lang="en-US" dirty="0"/>
              <a:t> </a:t>
            </a:r>
          </a:p>
        </p:txBody>
      </p:sp>
      <p:pic>
        <p:nvPicPr>
          <p:cNvPr id="4" name="Picture 2" descr="C:\Users\Luke\Pictures\data-visualization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964" y="1947127"/>
            <a:ext cx="2583841" cy="289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uke\Pictures\logo-inqtel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964" y="5150404"/>
            <a:ext cx="1215269" cy="93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34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FMS Resource Centers (FREE)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5601"/>
            <a:ext cx="7848601" cy="4698999"/>
          </a:xfrm>
        </p:spPr>
        <p:txBody>
          <a:bodyPr>
            <a:normAutofit/>
          </a:bodyPr>
          <a:lstStyle/>
          <a:p>
            <a:r>
              <a:rPr lang="en-US" dirty="0"/>
              <a:t>Microsoft Access Developer Papers</a:t>
            </a:r>
          </a:p>
          <a:p>
            <a:pPr lvl="1"/>
            <a:r>
              <a:rPr lang="en-US" sz="2200" dirty="0">
                <a:hlinkClick r:id="rId2"/>
              </a:rPr>
              <a:t>http://fmsinc.com/MicrosoftAccess/developer/</a:t>
            </a:r>
            <a:r>
              <a:rPr lang="en-US" sz="2200" dirty="0"/>
              <a:t> </a:t>
            </a:r>
          </a:p>
          <a:p>
            <a:r>
              <a:rPr lang="en-US" dirty="0"/>
              <a:t>Microsoft Access Query Center</a:t>
            </a:r>
          </a:p>
          <a:p>
            <a:pPr lvl="1"/>
            <a:r>
              <a:rPr lang="en-US" sz="2200" dirty="0">
                <a:hlinkClick r:id="rId3"/>
              </a:rPr>
              <a:t>http://fmsinc.com/MicrosoftAccess/query/help-center.html</a:t>
            </a:r>
            <a:r>
              <a:rPr lang="en-US" sz="2200" dirty="0"/>
              <a:t> </a:t>
            </a:r>
          </a:p>
          <a:p>
            <a:r>
              <a:rPr lang="en-US" dirty="0"/>
              <a:t>Microsoft Access Upsizing Center</a:t>
            </a:r>
          </a:p>
          <a:p>
            <a:pPr lvl="1"/>
            <a:r>
              <a:rPr lang="en-US" sz="2200" dirty="0">
                <a:hlinkClick r:id="rId4"/>
              </a:rPr>
              <a:t>http://fmsinc.com/MicrosoftAccess/SQLServerUpsizing/</a:t>
            </a:r>
            <a:r>
              <a:rPr lang="en-US" sz="2200" dirty="0"/>
              <a:t> </a:t>
            </a:r>
          </a:p>
          <a:p>
            <a:r>
              <a:rPr lang="en-US" dirty="0"/>
              <a:t>Outlook Tips</a:t>
            </a:r>
          </a:p>
          <a:p>
            <a:pPr lvl="1"/>
            <a:r>
              <a:rPr lang="en-US" dirty="0">
                <a:hlinkClick r:id="rId5"/>
              </a:rPr>
              <a:t>https://fmsinc.com/MicrosoftOutlook/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40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FMS 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461" y="1689894"/>
            <a:ext cx="6347713" cy="4177505"/>
          </a:xfrm>
        </p:spPr>
        <p:txBody>
          <a:bodyPr>
            <a:normAutofit fontScale="92500"/>
          </a:bodyPr>
          <a:lstStyle/>
          <a:p>
            <a:pPr marL="342900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Social Media</a:t>
            </a:r>
          </a:p>
          <a:p>
            <a:pPr marL="654050" lvl="1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2000" b="1" dirty="0">
                <a:solidFill>
                  <a:srgbClr val="FFFF00"/>
                </a:solidFill>
                <a:hlinkClick r:id="rId2"/>
              </a:rPr>
              <a:t>http://blog.fmsinc.com</a:t>
            </a:r>
            <a:endParaRPr lang="en-US" sz="2000" b="1" dirty="0">
              <a:solidFill>
                <a:srgbClr val="FFFF00"/>
              </a:solidFill>
            </a:endParaRPr>
          </a:p>
          <a:p>
            <a:pPr marL="654050" lvl="1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2000" b="1" dirty="0">
                <a:solidFill>
                  <a:srgbClr val="FFFF00"/>
                </a:solidFill>
                <a:hlinkClick r:id="rId3"/>
              </a:rPr>
              <a:t>https://facebook.com/MicrosoftAccessProducts</a:t>
            </a:r>
            <a:endParaRPr lang="en-US" sz="2000" b="1" dirty="0">
              <a:solidFill>
                <a:srgbClr val="FFFF00"/>
              </a:solidFill>
            </a:endParaRPr>
          </a:p>
          <a:p>
            <a:pPr marL="654050" lvl="1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2000" b="1" dirty="0">
                <a:solidFill>
                  <a:schemeClr val="accent3"/>
                </a:solidFill>
              </a:rPr>
              <a:t>@</a:t>
            </a:r>
            <a:r>
              <a:rPr lang="en-US" sz="2000" b="1" dirty="0" err="1">
                <a:solidFill>
                  <a:schemeClr val="accent3"/>
                </a:solidFill>
              </a:rPr>
              <a:t>fmsinc</a:t>
            </a:r>
            <a:r>
              <a:rPr lang="en-US" sz="2000" dirty="0">
                <a:solidFill>
                  <a:schemeClr val="accent3"/>
                </a:solidFill>
              </a:rPr>
              <a:t> and </a:t>
            </a:r>
            <a:r>
              <a:rPr lang="en-US" sz="2000" b="1" dirty="0">
                <a:solidFill>
                  <a:schemeClr val="accent3"/>
                </a:solidFill>
              </a:rPr>
              <a:t>@</a:t>
            </a:r>
            <a:r>
              <a:rPr lang="en-US" sz="2000" b="1" dirty="0" err="1">
                <a:solidFill>
                  <a:schemeClr val="accent3"/>
                </a:solidFill>
              </a:rPr>
              <a:t>LukeChung</a:t>
            </a:r>
            <a:endParaRPr lang="en-US" sz="2000" b="1" dirty="0">
              <a:solidFill>
                <a:schemeClr val="accent3"/>
              </a:solidFill>
            </a:endParaRPr>
          </a:p>
          <a:p>
            <a:pPr marL="342900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Email Newsletter</a:t>
            </a:r>
            <a:br>
              <a:rPr lang="en-US" sz="3200" dirty="0">
                <a:solidFill>
                  <a:srgbClr val="C8D8F8"/>
                </a:solidFill>
              </a:rPr>
            </a:br>
            <a:r>
              <a:rPr lang="en-US" sz="3000" b="1" dirty="0">
                <a:solidFill>
                  <a:srgbClr val="FFFF00"/>
                </a:solidFill>
                <a:hlinkClick r:id="rId4"/>
              </a:rPr>
              <a:t>http://fmsinc.com/contactus</a:t>
            </a:r>
            <a:endParaRPr lang="en-US" sz="2000" b="1" dirty="0">
              <a:solidFill>
                <a:srgbClr val="FFFF00"/>
              </a:solidFill>
            </a:endParaRPr>
          </a:p>
          <a:p>
            <a:pPr marL="342900" indent="-342900">
              <a:buClr>
                <a:srgbClr val="C8D8F8"/>
              </a:buClr>
              <a:buSzPct val="45000"/>
              <a:buFont typeface="Wingdings" pitchFamily="2" charset="2"/>
              <a:buChar char="u"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News Media</a:t>
            </a:r>
            <a:br>
              <a:rPr lang="en-US" sz="2800" dirty="0">
                <a:solidFill>
                  <a:srgbClr val="C8D8F8"/>
                </a:solidFill>
              </a:rPr>
            </a:br>
            <a:r>
              <a:rPr lang="en-US" sz="3000" b="1" dirty="0">
                <a:solidFill>
                  <a:srgbClr val="FFFF00"/>
                </a:solidFill>
                <a:hlinkClick r:id="rId5"/>
              </a:rPr>
              <a:t>http://fmsinc.com/news/media.htm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31" y="2736459"/>
            <a:ext cx="265553" cy="2684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64" y="2305006"/>
            <a:ext cx="265624" cy="2656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32" y="3125928"/>
            <a:ext cx="265553" cy="2655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60" y="4724399"/>
            <a:ext cx="321939" cy="32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 Database Evolution </a:t>
            </a:r>
            <a:br>
              <a:rPr lang="en-US" dirty="0"/>
            </a:br>
            <a:r>
              <a:rPr lang="en-US" dirty="0"/>
              <a:t>from the Desktop to the 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Access and Database Evolution </a:t>
            </a:r>
          </a:p>
          <a:p>
            <a:r>
              <a:rPr lang="en-US" dirty="0"/>
              <a:t>Single Database</a:t>
            </a:r>
          </a:p>
          <a:p>
            <a:r>
              <a:rPr lang="en-US" dirty="0"/>
              <a:t>Split Database</a:t>
            </a:r>
          </a:p>
          <a:p>
            <a:r>
              <a:rPr lang="en-US" dirty="0"/>
              <a:t>Supporting Different Access Versions</a:t>
            </a:r>
          </a:p>
          <a:p>
            <a:r>
              <a:rPr lang="en-US" dirty="0"/>
              <a:t>ACCDE/MDE deployments</a:t>
            </a:r>
          </a:p>
          <a:p>
            <a:r>
              <a:rPr lang="en-US" dirty="0"/>
              <a:t>Upsizing to SQL Server</a:t>
            </a:r>
          </a:p>
          <a:p>
            <a:r>
              <a:rPr lang="en-US" dirty="0"/>
              <a:t>Hosting SQL Server on the Azure</a:t>
            </a:r>
          </a:p>
          <a:p>
            <a:r>
              <a:rPr lang="en-US" dirty="0"/>
              <a:t>Remote Desktop/Remote App</a:t>
            </a:r>
          </a:p>
          <a:p>
            <a:r>
              <a:rPr lang="en-US" dirty="0"/>
              <a:t>Virtual Machines on Azure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900" dirty="0"/>
              <a:t>Databases evolve over time</a:t>
            </a:r>
          </a:p>
          <a:p>
            <a:pPr lvl="1"/>
            <a:r>
              <a:rPr lang="en-US" sz="2500" dirty="0"/>
              <a:t>Some grow and become more sophisticated</a:t>
            </a:r>
          </a:p>
          <a:p>
            <a:pPr lvl="1"/>
            <a:r>
              <a:rPr lang="en-US" sz="2500" dirty="0"/>
              <a:t>Even desktop databases become mission critical</a:t>
            </a:r>
          </a:p>
          <a:p>
            <a:pPr lvl="1"/>
            <a:r>
              <a:rPr lang="en-US" sz="2500" dirty="0"/>
              <a:t>Many die and go extinct</a:t>
            </a:r>
          </a:p>
          <a:p>
            <a:pPr lvl="2"/>
            <a:r>
              <a:rPr lang="en-US" sz="2300" dirty="0"/>
              <a:t>Bad design or developer</a:t>
            </a:r>
          </a:p>
          <a:p>
            <a:pPr lvl="2"/>
            <a:r>
              <a:rPr lang="en-US" sz="2300" dirty="0"/>
              <a:t>Business needs change</a:t>
            </a:r>
          </a:p>
          <a:p>
            <a:r>
              <a:rPr lang="en-US" sz="2900" dirty="0"/>
              <a:t>How do you determine which survive?</a:t>
            </a:r>
          </a:p>
          <a:p>
            <a:r>
              <a:rPr lang="en-US" sz="2900" dirty="0"/>
              <a:t>How do you plan for casualties?</a:t>
            </a:r>
          </a:p>
          <a:p>
            <a:r>
              <a:rPr lang="en-US" sz="2900" dirty="0"/>
              <a:t>How do you maximize Return on Investment (ROI)?</a:t>
            </a:r>
          </a:p>
        </p:txBody>
      </p:sp>
    </p:spTree>
    <p:extLst>
      <p:ext uri="{BB962C8B-B14F-4D97-AF65-F5344CB8AC3E}">
        <p14:creationId xmlns:p14="http://schemas.microsoft.com/office/powerpoint/2010/main" val="14179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commanding officer faces a wide range of threats and is given a wide range of weapons</a:t>
            </a:r>
          </a:p>
          <a:p>
            <a:pPr lvl="1"/>
            <a:r>
              <a:rPr lang="en-US" sz="2500" dirty="0"/>
              <a:t>Why do they need bullets if they have planes?</a:t>
            </a:r>
          </a:p>
          <a:p>
            <a:pPr lvl="1"/>
            <a:r>
              <a:rPr lang="en-US" sz="2500" dirty="0"/>
              <a:t>Infantry play an important role</a:t>
            </a:r>
          </a:p>
          <a:p>
            <a:pPr lvl="1"/>
            <a:r>
              <a:rPr lang="en-US" sz="2500" dirty="0"/>
              <a:t>Others support infantry (e.g. air support)</a:t>
            </a:r>
          </a:p>
          <a:p>
            <a:r>
              <a:rPr lang="en-US" dirty="0"/>
              <a:t>CIO/CTOs face a battlefield with a wide range of database challenges</a:t>
            </a:r>
          </a:p>
          <a:p>
            <a:r>
              <a:rPr lang="en-US" dirty="0"/>
              <a:t>Organizations should have:</a:t>
            </a:r>
          </a:p>
          <a:p>
            <a:pPr lvl="1"/>
            <a:r>
              <a:rPr lang="en-US" sz="2500" dirty="0"/>
              <a:t>A wide range of tools appropriate for each challenge</a:t>
            </a:r>
          </a:p>
          <a:p>
            <a:pPr lvl="1"/>
            <a:r>
              <a:rPr lang="en-US" sz="2500" dirty="0"/>
              <a:t>Readiness to provide support when infantry gets overwhelmed</a:t>
            </a:r>
          </a:p>
        </p:txBody>
      </p:sp>
    </p:spTree>
    <p:extLst>
      <p:ext uri="{BB962C8B-B14F-4D97-AF65-F5344CB8AC3E}">
        <p14:creationId xmlns:p14="http://schemas.microsoft.com/office/powerpoint/2010/main" val="180894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vs. Tactical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Access is a tactical weapon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 infantry on the database battlefield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It’s great for quick and dirty situations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It gets the job done when more sophisticated solutions are unnecessary, unavailable or too expensive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Expect less sophisticated solutions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There will be friendly fire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Anticipate providing support when infantry gets into more trouble than they expected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Great generals have support trained and ready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Infantry are trained to ask for support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Good generals don’t complain or withhold support when it’s requested. They respond with overwhelming force.</a:t>
            </a:r>
          </a:p>
        </p:txBody>
      </p:sp>
    </p:spTree>
    <p:extLst>
      <p:ext uri="{BB962C8B-B14F-4D97-AF65-F5344CB8AC3E}">
        <p14:creationId xmlns:p14="http://schemas.microsoft.com/office/powerpoint/2010/main" val="255042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Fills an Important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7162801" cy="48514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Different database problems require different solutions</a:t>
            </a:r>
          </a:p>
          <a:p>
            <a:r>
              <a:rPr lang="en-US" sz="3100" dirty="0"/>
              <a:t>Excel holds more user data than other platforms</a:t>
            </a:r>
          </a:p>
          <a:p>
            <a:pPr lvl="1"/>
            <a:r>
              <a:rPr lang="en-US" sz="2600" dirty="0"/>
              <a:t>It’s not a database but it works for many situations</a:t>
            </a:r>
          </a:p>
          <a:p>
            <a:pPr lvl="1"/>
            <a:r>
              <a:rPr lang="en-US" sz="2600" dirty="0"/>
              <a:t>Basic analysis, not database workflow applications</a:t>
            </a:r>
          </a:p>
          <a:p>
            <a:r>
              <a:rPr lang="en-US" sz="3100" dirty="0"/>
              <a:t>Database solutions justified by current value</a:t>
            </a:r>
          </a:p>
          <a:p>
            <a:pPr lvl="1"/>
            <a:r>
              <a:rPr lang="en-US" sz="2600" dirty="0"/>
              <a:t>Microsoft Access fills this large and important segment</a:t>
            </a:r>
          </a:p>
          <a:p>
            <a:pPr lvl="1"/>
            <a:r>
              <a:rPr lang="en-US" sz="2600" dirty="0"/>
              <a:t>Information Workers are empowered to extend and enhance Access solutions unlike other platforms</a:t>
            </a:r>
          </a:p>
          <a:p>
            <a:r>
              <a:rPr lang="en-US" sz="3100" dirty="0"/>
              <a:t>Larger databases, more users, more valuable data, and more sophisticated requirements such as web apps are solved with hybrid SQL Server/Azure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404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7C93DFEF59984A85D9D6B110317805" ma:contentTypeVersion="0" ma:contentTypeDescription="Create a new document." ma:contentTypeScope="" ma:versionID="a60e45543806bde499c37c8ada1d2d6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3A0A683-2EB2-4187-92B5-248E138B5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AA5E5EB-E387-4C64-8C86-E3DD429479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FFF445-80DC-420E-847B-15241650459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2049</Words>
  <Application>Microsoft Office PowerPoint</Application>
  <PresentationFormat>On-screen Show (4:3)</PresentationFormat>
  <Paragraphs>286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Arial Black</vt:lpstr>
      <vt:lpstr>Calibri</vt:lpstr>
      <vt:lpstr>Corbel</vt:lpstr>
      <vt:lpstr>Trebuchet MS</vt:lpstr>
      <vt:lpstr>Wingdings</vt:lpstr>
      <vt:lpstr>Wingdings 3</vt:lpstr>
      <vt:lpstr>Facet</vt:lpstr>
      <vt:lpstr>Microsoft Access Database Evolution from the Desktop to the Cloud</vt:lpstr>
      <vt:lpstr>About Me</vt:lpstr>
      <vt:lpstr>World’s leading developer of 3rd party products for Microsoft Access </vt:lpstr>
      <vt:lpstr>Sentinel Visualizer</vt:lpstr>
      <vt:lpstr>Access Database Evolution  from the Desktop to the Cloud</vt:lpstr>
      <vt:lpstr>Database Evolution</vt:lpstr>
      <vt:lpstr>Military Analogy</vt:lpstr>
      <vt:lpstr>Strategic vs. Tactical</vt:lpstr>
      <vt:lpstr>Access Fills an Important Segment</vt:lpstr>
      <vt:lpstr>Access Single Database</vt:lpstr>
      <vt:lpstr>Split Database Architecture</vt:lpstr>
      <vt:lpstr>Split Database Architecture Advantages</vt:lpstr>
      <vt:lpstr>Split Database Architecture Disadvantages</vt:lpstr>
      <vt:lpstr>Split Database Paper  with More Resources</vt:lpstr>
      <vt:lpstr>Access Version Comparison Matrix</vt:lpstr>
      <vt:lpstr>Deploying ACCDE Databases</vt:lpstr>
      <vt:lpstr>Upsizing the Back-end Access Database to SQL Server</vt:lpstr>
      <vt:lpstr>Viewing SQL Server Tables  Is Not Live</vt:lpstr>
      <vt:lpstr>Additional SQL Server Upsizing Issues</vt:lpstr>
      <vt:lpstr>Use SQL Express  for Local Development and Testing</vt:lpstr>
      <vt:lpstr>Linking to SQL Server Tables</vt:lpstr>
      <vt:lpstr>Additional SQL Server Resources</vt:lpstr>
      <vt:lpstr>Hosting SQL Server on the  Microsoft Azure cloud</vt:lpstr>
      <vt:lpstr>SQL Azure Pricing</vt:lpstr>
      <vt:lpstr>How to Add a Database  to SQL Azure</vt:lpstr>
      <vt:lpstr>Publishing a SQL Server Database to SQL Azure</vt:lpstr>
      <vt:lpstr>Linking to a SQL Azure Database</vt:lpstr>
      <vt:lpstr>SQL Azure Resources</vt:lpstr>
      <vt:lpstr>Remote App with Access</vt:lpstr>
      <vt:lpstr>Remote App</vt:lpstr>
      <vt:lpstr>Remote App Advantages</vt:lpstr>
      <vt:lpstr>Remote App Limitations</vt:lpstr>
      <vt:lpstr>Implementing Remote App with Access Solutions</vt:lpstr>
      <vt:lpstr>Preparation of Windows Server for Remote App</vt:lpstr>
      <vt:lpstr>Server Must Allow Remote Connections</vt:lpstr>
      <vt:lpstr>RemoteApp Tool from Kim Knight</vt:lpstr>
      <vt:lpstr>Remote App Resources</vt:lpstr>
      <vt:lpstr>Hosting Virtual Machines on Azure</vt:lpstr>
      <vt:lpstr>Access Addresses Database Evolution</vt:lpstr>
      <vt:lpstr>FMS Resource Centers (FREE)</vt:lpstr>
      <vt:lpstr>FMS Social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Access Fits in the Overall Database Strategy of an Organization</dc:title>
  <dc:creator>FMS Customer Service</dc:creator>
  <cp:lastModifiedBy>FMS Customer Service</cp:lastModifiedBy>
  <cp:revision>39</cp:revision>
  <dcterms:created xsi:type="dcterms:W3CDTF">2019-09-11T21:23:53Z</dcterms:created>
  <dcterms:modified xsi:type="dcterms:W3CDTF">2019-10-07T18:17:55Z</dcterms:modified>
</cp:coreProperties>
</file>