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316" r:id="rId3"/>
    <p:sldId id="318" r:id="rId4"/>
    <p:sldId id="320" r:id="rId5"/>
    <p:sldId id="317" r:id="rId6"/>
    <p:sldId id="321" r:id="rId7"/>
    <p:sldId id="322" r:id="rId8"/>
    <p:sldId id="314" r:id="rId9"/>
    <p:sldId id="315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6" autoAdjust="0"/>
    <p:restoredTop sz="94660"/>
  </p:normalViewPr>
  <p:slideViewPr>
    <p:cSldViewPr>
      <p:cViewPr varScale="1">
        <p:scale>
          <a:sx n="90" d="100"/>
          <a:sy n="90" d="100"/>
        </p:scale>
        <p:origin x="9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407E6-1610-4720-A68A-1551F665A992}" type="datetimeFigureOut">
              <a:rPr lang="en-US" smtClean="0"/>
              <a:t>9/14/2019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44A83-055B-4C74-9C33-49D2CD740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43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Last slide </a:t>
            </a:r>
            <a:r>
              <a:rPr lang="en-US"/>
              <a:t>before Summary.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944A83-055B-4C74-9C33-49D2CD7402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89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946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7843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363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kinetik-it.com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dirty="0"/>
              <a:t>Tom van Stiphout   </a:t>
            </a:r>
            <a:fld id="{47BB4FFD-180A-4CBC-823A-D54A01F8AC36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4711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2325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367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4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483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381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2727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46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kinetik-it.com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B4FFD-180A-4CBC-823A-D54A01F8AC3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073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500" y="-2"/>
            <a:ext cx="3052451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5F1E1B0B-C57F-45E1-8D5D-E4D25BE1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640080"/>
            <a:ext cx="2322320" cy="5613236"/>
          </a:xfrm>
        </p:spPr>
        <p:txBody>
          <a:bodyPr anchor="ctr">
            <a:normAutofit/>
          </a:bodyPr>
          <a:lstStyle/>
          <a:p>
            <a:r>
              <a:rPr lang="en-US" sz="4100">
                <a:solidFill>
                  <a:srgbClr val="FFFFFF"/>
                </a:solidFill>
              </a:rPr>
              <a:t>Designing Task-Driven Apps</a:t>
            </a:r>
            <a:br>
              <a:rPr lang="en-US" sz="4100">
                <a:solidFill>
                  <a:srgbClr val="FFFFFF"/>
                </a:solidFill>
              </a:rPr>
            </a:br>
            <a:endParaRPr lang="en-US" sz="4100">
              <a:solidFill>
                <a:srgbClr val="FFFFFF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DC52CDE-208C-44F0-BF22-6F87B7B7F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4689" y="1412776"/>
            <a:ext cx="5136536" cy="248488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 b="1" dirty="0"/>
              <a:t>Goal</a:t>
            </a:r>
          </a:p>
          <a:p>
            <a:pPr marL="0" indent="0">
              <a:buNone/>
            </a:pPr>
            <a:r>
              <a:rPr lang="en-US" sz="1700" dirty="0"/>
              <a:t>Make you think differently about </a:t>
            </a:r>
          </a:p>
          <a:p>
            <a:pPr marL="0" indent="0">
              <a:buNone/>
            </a:pPr>
            <a:r>
              <a:rPr lang="en-US" sz="1700" dirty="0"/>
              <a:t>the design of your applications</a:t>
            </a:r>
          </a:p>
          <a:p>
            <a:pPr marL="0" indent="0">
              <a:buNone/>
            </a:pPr>
            <a:endParaRPr lang="en-US" sz="17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1433F4-8824-4A3C-A8C5-3B25CF8047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863" y="4653136"/>
            <a:ext cx="2656781" cy="1281897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6920CB-D1CE-4840-A122-2380B9E3C2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600" y="6356350"/>
            <a:ext cx="2203450" cy="365125"/>
          </a:xfrm>
        </p:spPr>
        <p:txBody>
          <a:bodyPr>
            <a:normAutofit/>
          </a:bodyPr>
          <a:lstStyle/>
          <a:p>
            <a:endParaRPr lang="nl-NL" sz="1000">
              <a:solidFill>
                <a:srgbClr val="FFFFFF">
                  <a:alpha val="80000"/>
                </a:srgbClr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FF79AB-AD37-45B4-A508-CE13A7DC2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0720" y="6356350"/>
            <a:ext cx="428961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nl-NL" sz="1000">
                <a:solidFill>
                  <a:prstClr val="black">
                    <a:tint val="75000"/>
                  </a:prstClr>
                </a:solidFill>
              </a:rPr>
              <a:t>kinetik-it.com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F9C5C4-364F-45A1-8690-8052899C2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00987" y="6356350"/>
            <a:ext cx="614363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700">
                <a:solidFill>
                  <a:prstClr val="black">
                    <a:tint val="75000"/>
                  </a:prstClr>
                </a:solidFill>
              </a:rPr>
              <a:t>Tom van Stiphout   </a:t>
            </a:r>
            <a:fld id="{47BB4FFD-180A-4CBC-823A-D54A01F8AC36}" type="slidenum">
              <a:rPr lang="nl-NL" sz="700">
                <a:solidFill>
                  <a:prstClr val="black">
                    <a:tint val="75000"/>
                  </a:prst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</a:t>
            </a:fld>
            <a:endParaRPr lang="nl-NL" sz="7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CCBE54-A8F6-41D1-A798-6B8E0381C580}"/>
              </a:ext>
            </a:extLst>
          </p:cNvPr>
          <p:cNvSpPr txBox="1"/>
          <p:nvPr/>
        </p:nvSpPr>
        <p:spPr>
          <a:xfrm>
            <a:off x="3610166" y="5176195"/>
            <a:ext cx="183127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/>
              <a:t>Tom van Stiphout</a:t>
            </a:r>
          </a:p>
          <a:p>
            <a:r>
              <a:rPr lang="en-US" sz="1700" dirty="0"/>
              <a:t>tom7744@cox.net</a:t>
            </a:r>
          </a:p>
        </p:txBody>
      </p:sp>
    </p:spTree>
    <p:extLst>
      <p:ext uri="{BB962C8B-B14F-4D97-AF65-F5344CB8AC3E}">
        <p14:creationId xmlns:p14="http://schemas.microsoft.com/office/powerpoint/2010/main" val="224000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B5C9F9-047C-4096-9A00-1B778DF76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r"/>
            <a:r>
              <a:rPr lang="en-US" sz="3700" dirty="0">
                <a:solidFill>
                  <a:schemeClr val="accent1"/>
                </a:solidFill>
              </a:rPr>
              <a:t>More Competitive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55AAA-F4C5-4F43-8FFE-F93C7F2B3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r>
              <a:rPr lang="en-US" sz="2100" dirty="0"/>
              <a:t>We have better products/services</a:t>
            </a:r>
          </a:p>
          <a:p>
            <a:r>
              <a:rPr lang="en-US" sz="2100" dirty="0"/>
              <a:t>We have better apps</a:t>
            </a:r>
          </a:p>
          <a:p>
            <a:r>
              <a:rPr lang="en-US" sz="2100" dirty="0"/>
              <a:t>We have better users</a:t>
            </a:r>
          </a:p>
          <a:p>
            <a:endParaRPr lang="en-US" sz="2100" dirty="0"/>
          </a:p>
          <a:p>
            <a:pPr marL="0" indent="0">
              <a:buNone/>
            </a:pPr>
            <a:r>
              <a:rPr lang="en-US" sz="2100" dirty="0">
                <a:solidFill>
                  <a:schemeClr val="accent1"/>
                </a:solidFill>
                <a:latin typeface="+mj-lt"/>
              </a:rPr>
              <a:t>Increased complexity</a:t>
            </a:r>
          </a:p>
          <a:p>
            <a:r>
              <a:rPr lang="en-US" sz="2100" dirty="0"/>
              <a:t>Minimize training time</a:t>
            </a:r>
          </a:p>
          <a:p>
            <a:r>
              <a:rPr lang="en-US" sz="2100" dirty="0"/>
              <a:t>Minimize time to perform task</a:t>
            </a:r>
          </a:p>
          <a:p>
            <a:r>
              <a:rPr lang="en-US" sz="2100" dirty="0"/>
              <a:t>Supervisor visibility in work getting completed</a:t>
            </a:r>
          </a:p>
          <a:p>
            <a:endParaRPr lang="en-US" sz="21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72256-F0F1-453C-A70C-10F9C50FB2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033479"/>
            <a:ext cx="2057400" cy="365125"/>
          </a:xfrm>
        </p:spPr>
        <p:txBody>
          <a:bodyPr>
            <a:normAutofit/>
          </a:bodyPr>
          <a:lstStyle/>
          <a:p>
            <a:endParaRPr lang="nl-NL" sz="9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D224F-9BD4-4C52-8E83-32575279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32023" y="6033479"/>
            <a:ext cx="3944989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nl-NL" sz="900">
                <a:solidFill>
                  <a:schemeClr val="tx1">
                    <a:alpha val="80000"/>
                  </a:schemeClr>
                </a:solidFill>
              </a:rPr>
              <a:t>kinetik-it.com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70B0D-A871-43B9-87B7-1686057E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8637" y="6033479"/>
            <a:ext cx="586712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600">
                <a:solidFill>
                  <a:schemeClr val="tx1">
                    <a:alpha val="80000"/>
                  </a:schemeClr>
                </a:solidFill>
              </a:rPr>
              <a:t>Tom van Stiphout   </a:t>
            </a:r>
            <a:fld id="{47BB4FFD-180A-4CBC-823A-D54A01F8AC36}" type="slidenum">
              <a:rPr lang="nl-NL" sz="600">
                <a:solidFill>
                  <a:schemeClr val="tx1">
                    <a:alpha val="8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nl-NL" sz="60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8" name="Picture 7" descr="A drawing of a face&#10;&#10;Description automatically generated">
            <a:extLst>
              <a:ext uri="{FF2B5EF4-FFF2-40B4-BE49-F238E27FC236}">
                <a16:creationId xmlns:a16="http://schemas.microsoft.com/office/drawing/2014/main" id="{9DBC0292-57B5-46AF-9537-94634361B7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063641"/>
            <a:ext cx="893064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3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B5C9F9-047C-4096-9A00-1B778DF76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Task Driven vs. CRUD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55AAA-F4C5-4F43-8FFE-F93C7F2B3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100"/>
              <a:t>CRUD best for:</a:t>
            </a:r>
          </a:p>
          <a:p>
            <a:r>
              <a:rPr lang="en-US" sz="2100" dirty="0"/>
              <a:t>Simpler applications</a:t>
            </a:r>
          </a:p>
          <a:p>
            <a:r>
              <a:rPr lang="en-US" sz="2100" dirty="0"/>
              <a:t>Low-value applications</a:t>
            </a:r>
          </a:p>
          <a:p>
            <a:r>
              <a:rPr lang="en-US" sz="2100" dirty="0"/>
              <a:t>Based on features and data objects</a:t>
            </a:r>
          </a:p>
          <a:p>
            <a:endParaRPr lang="en-US" sz="2100" dirty="0"/>
          </a:p>
          <a:p>
            <a:pPr marL="0" indent="0">
              <a:buNone/>
            </a:pPr>
            <a:r>
              <a:rPr lang="en-US" sz="2100">
                <a:latin typeface="+mj-lt"/>
              </a:rPr>
              <a:t>Task Driven best for:</a:t>
            </a:r>
          </a:p>
          <a:p>
            <a:r>
              <a:rPr lang="en-US" sz="2100" dirty="0"/>
              <a:t>More complex applications</a:t>
            </a:r>
          </a:p>
          <a:p>
            <a:r>
              <a:rPr lang="en-US" sz="2100" dirty="0"/>
              <a:t>High-value enterprise systems</a:t>
            </a:r>
          </a:p>
          <a:p>
            <a:r>
              <a:rPr lang="en-US" sz="2100" dirty="0"/>
              <a:t>Based on workflow and user intent</a:t>
            </a:r>
          </a:p>
          <a:p>
            <a:endParaRPr lang="en-US" sz="21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72256-F0F1-453C-A70C-10F9C50FB2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033479"/>
            <a:ext cx="2057400" cy="365125"/>
          </a:xfrm>
        </p:spPr>
        <p:txBody>
          <a:bodyPr>
            <a:normAutofit/>
          </a:bodyPr>
          <a:lstStyle/>
          <a:p>
            <a:endParaRPr lang="nl-NL" sz="9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D224F-9BD4-4C52-8E83-32575279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32023" y="6033479"/>
            <a:ext cx="3944989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nl-NL" sz="900">
                <a:solidFill>
                  <a:schemeClr val="tx1">
                    <a:alpha val="80000"/>
                  </a:schemeClr>
                </a:solidFill>
              </a:rPr>
              <a:t>kinetik-it.com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70B0D-A871-43B9-87B7-1686057E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8637" y="6033479"/>
            <a:ext cx="586712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600">
                <a:solidFill>
                  <a:schemeClr val="tx1">
                    <a:alpha val="80000"/>
                  </a:schemeClr>
                </a:solidFill>
              </a:rPr>
              <a:t>Tom van Stiphout   </a:t>
            </a:r>
            <a:fld id="{47BB4FFD-180A-4CBC-823A-D54A01F8AC36}" type="slidenum">
              <a:rPr lang="nl-NL" sz="600">
                <a:solidFill>
                  <a:schemeClr val="tx1">
                    <a:alpha val="8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nl-NL" sz="60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9" name="Picture 8" descr="A drawing of a face&#10;&#10;Description automatically generated">
            <a:extLst>
              <a:ext uri="{FF2B5EF4-FFF2-40B4-BE49-F238E27FC236}">
                <a16:creationId xmlns:a16="http://schemas.microsoft.com/office/drawing/2014/main" id="{726594CD-7E95-4AEB-AF6D-775CE5236A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063641"/>
            <a:ext cx="893064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53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B5C9F9-047C-4096-9A00-1B778DF76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2177091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accent1"/>
                </a:solidFill>
              </a:rPr>
              <a:t>Task Definition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55AAA-F4C5-4F43-8FFE-F93C7F2B3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r>
              <a:rPr lang="en-US" sz="2100" dirty="0"/>
              <a:t>Who</a:t>
            </a:r>
          </a:p>
          <a:p>
            <a:r>
              <a:rPr lang="en-US" sz="2100" dirty="0"/>
              <a:t>What</a:t>
            </a:r>
          </a:p>
          <a:p>
            <a:r>
              <a:rPr lang="en-US" sz="2100" dirty="0"/>
              <a:t>How (context, instructions, data)</a:t>
            </a:r>
          </a:p>
          <a:p>
            <a:r>
              <a:rPr lang="en-US" sz="2100" dirty="0"/>
              <a:t>By When</a:t>
            </a:r>
          </a:p>
          <a:p>
            <a:endParaRPr lang="en-US" sz="2100" dirty="0"/>
          </a:p>
          <a:p>
            <a:r>
              <a:rPr lang="en-US" sz="2100" dirty="0"/>
              <a:t>Sequential flow</a:t>
            </a:r>
          </a:p>
          <a:p>
            <a:r>
              <a:rPr lang="en-US" sz="2100" dirty="0"/>
              <a:t>Parallel flow</a:t>
            </a:r>
          </a:p>
          <a:p>
            <a:r>
              <a:rPr lang="en-US" sz="2100" dirty="0"/>
              <a:t>Escalation</a:t>
            </a:r>
          </a:p>
          <a:p>
            <a:r>
              <a:rPr lang="en-US" sz="2100" dirty="0"/>
              <a:t>Cancellation</a:t>
            </a:r>
          </a:p>
          <a:p>
            <a:r>
              <a:rPr lang="en-US" sz="2100" dirty="0"/>
              <a:t>Assignment</a:t>
            </a:r>
          </a:p>
          <a:p>
            <a:r>
              <a:rPr lang="en-US" sz="2100" dirty="0"/>
              <a:t>Reminders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72256-F0F1-453C-A70C-10F9C50FB2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033479"/>
            <a:ext cx="2057400" cy="365125"/>
          </a:xfrm>
        </p:spPr>
        <p:txBody>
          <a:bodyPr>
            <a:normAutofit/>
          </a:bodyPr>
          <a:lstStyle/>
          <a:p>
            <a:endParaRPr lang="nl-NL" sz="9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D224F-9BD4-4C52-8E83-32575279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32023" y="6033479"/>
            <a:ext cx="3944989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nl-NL" sz="900">
                <a:solidFill>
                  <a:schemeClr val="tx1">
                    <a:alpha val="80000"/>
                  </a:schemeClr>
                </a:solidFill>
              </a:rPr>
              <a:t>kinetik-it.com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70B0D-A871-43B9-87B7-1686057E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8637" y="6033479"/>
            <a:ext cx="586712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600">
                <a:solidFill>
                  <a:schemeClr val="tx1">
                    <a:alpha val="80000"/>
                  </a:schemeClr>
                </a:solidFill>
              </a:rPr>
              <a:t>Tom van Stiphout   </a:t>
            </a:r>
            <a:fld id="{47BB4FFD-180A-4CBC-823A-D54A01F8AC36}" type="slidenum">
              <a:rPr lang="nl-NL" sz="600">
                <a:solidFill>
                  <a:schemeClr val="tx1">
                    <a:alpha val="8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nl-NL" sz="6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62AE5EA-5465-441E-B5B8-E972D04098BE}"/>
              </a:ext>
            </a:extLst>
          </p:cNvPr>
          <p:cNvSpPr txBox="1">
            <a:spLocks/>
          </p:cNvSpPr>
          <p:nvPr/>
        </p:nvSpPr>
        <p:spPr>
          <a:xfrm>
            <a:off x="628649" y="2996952"/>
            <a:ext cx="2620771" cy="2177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solidFill>
                  <a:schemeClr val="accent1"/>
                </a:solidFill>
              </a:rPr>
              <a:t>Typical Actions</a:t>
            </a:r>
          </a:p>
        </p:txBody>
      </p:sp>
      <p:pic>
        <p:nvPicPr>
          <p:cNvPr id="10" name="Picture 9" descr="A drawing of a face&#10;&#10;Description automatically generated">
            <a:extLst>
              <a:ext uri="{FF2B5EF4-FFF2-40B4-BE49-F238E27FC236}">
                <a16:creationId xmlns:a16="http://schemas.microsoft.com/office/drawing/2014/main" id="{E97B1F6C-CE01-48D3-9E5B-E155E58B82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063641"/>
            <a:ext cx="893064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93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427BB4-8E8C-4553-81D2-4101A0204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553355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accent1"/>
                </a:solidFill>
              </a:rPr>
              <a:t>Task Driven Analysis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2F210-4435-4D6E-BB1A-E4E929CE1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553355"/>
          </a:xfrm>
        </p:spPr>
        <p:txBody>
          <a:bodyPr anchor="ctr">
            <a:normAutofit/>
          </a:bodyPr>
          <a:lstStyle/>
          <a:p>
            <a:r>
              <a:rPr lang="en-US" sz="2100" dirty="0"/>
              <a:t>Example: Northwind</a:t>
            </a:r>
          </a:p>
          <a:p>
            <a:r>
              <a:rPr lang="en-US" sz="2100" dirty="0"/>
              <a:t>Example: SLAP</a:t>
            </a:r>
          </a:p>
          <a:p>
            <a:endParaRPr lang="en-US" sz="21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35719-5AB2-4F41-9CEA-E1B85B49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033479"/>
            <a:ext cx="2057400" cy="365125"/>
          </a:xfrm>
        </p:spPr>
        <p:txBody>
          <a:bodyPr>
            <a:normAutofit/>
          </a:bodyPr>
          <a:lstStyle/>
          <a:p>
            <a:endParaRPr lang="nl-NL" sz="9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4D567-F2F1-4851-96E8-B541C9A56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32023" y="6033479"/>
            <a:ext cx="3944989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nl-NL" sz="900">
                <a:solidFill>
                  <a:schemeClr val="tx1">
                    <a:alpha val="80000"/>
                  </a:schemeClr>
                </a:solidFill>
              </a:rPr>
              <a:t>kinetik-it.com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6EAF9-4148-4E0F-ADEC-0E9883439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8637" y="6033479"/>
            <a:ext cx="586712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600">
                <a:solidFill>
                  <a:schemeClr val="tx1">
                    <a:alpha val="80000"/>
                  </a:schemeClr>
                </a:solidFill>
              </a:rPr>
              <a:t>Tom van Stiphout   </a:t>
            </a:r>
            <a:fld id="{47BB4FFD-180A-4CBC-823A-D54A01F8AC36}" type="slidenum">
              <a:rPr lang="nl-NL" sz="600">
                <a:solidFill>
                  <a:schemeClr val="tx1">
                    <a:alpha val="8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nl-NL" sz="60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BB80CB-CA80-4D0D-9070-3CE638863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4531969"/>
            <a:ext cx="5781675" cy="1181100"/>
          </a:xfrm>
          <a:prstGeom prst="rect">
            <a:avLst/>
          </a:prstGeom>
        </p:spPr>
      </p:pic>
      <p:pic>
        <p:nvPicPr>
          <p:cNvPr id="10" name="Picture 9" descr="A drawing of a face&#10;&#10;Description automatically generated">
            <a:extLst>
              <a:ext uri="{FF2B5EF4-FFF2-40B4-BE49-F238E27FC236}">
                <a16:creationId xmlns:a16="http://schemas.microsoft.com/office/drawing/2014/main" id="{DD2D0D94-9BF0-438E-B297-F43681283C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063641"/>
            <a:ext cx="893064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389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36839-FC20-45A7-B5D4-FED6C56A5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75342-7C5E-425B-8E9F-8FD5EF02D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kinetik-it.com</a:t>
            </a:r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CF57B-4259-4241-AB7E-E0263676A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Tom van Stiphout   </a:t>
            </a:r>
            <a:fld id="{47BB4FFD-180A-4CBC-823A-D54A01F8AC36}" type="slidenum">
              <a:rPr lang="nl-NL" smtClean="0"/>
              <a:pPr/>
              <a:t>6</a:t>
            </a:fld>
            <a:endParaRPr lang="nl-NL" dirty="0"/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09C24316-C5B3-4F0C-A897-3E26887825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2826585"/>
              </p:ext>
            </p:extLst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82519737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7817370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737951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BusinessFunction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BusinessProcess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BusinessTask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4959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Online Grocery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Order Processing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Take Order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9283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Online Grocery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Order Processing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Invoice Order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6219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Online Grocery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Order Processing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Ship Order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4549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Online Grocery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Inventory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Order Products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9667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Online Grocery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Inventory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Approve Purchase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2208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Online Grocery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Inventory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Submit PO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1480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Online Grocery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Inventory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Receive Inventory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3754944"/>
                  </a:ext>
                </a:extLst>
              </a:tr>
            </a:tbl>
          </a:graphicData>
        </a:graphic>
      </p:graphicFrame>
      <p:pic>
        <p:nvPicPr>
          <p:cNvPr id="8" name="Picture 7" descr="A drawing of a face&#10;&#10;Description automatically generated">
            <a:extLst>
              <a:ext uri="{FF2B5EF4-FFF2-40B4-BE49-F238E27FC236}">
                <a16:creationId xmlns:a16="http://schemas.microsoft.com/office/drawing/2014/main" id="{6742664F-43BC-4DAB-B3E5-25475CB2C6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86516"/>
            <a:ext cx="893064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07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63A28-289C-4F9F-91A2-9F583E8FA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1AC67-E303-4EF3-B4ED-8049C7EA8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kinetik-it.com</a:t>
            </a:r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A0C2A-6A05-4D53-A4FC-E128B2A7B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Tom van Stiphout   </a:t>
            </a:r>
            <a:fld id="{47BB4FFD-180A-4CBC-823A-D54A01F8AC36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7" name="AutoShape 2" descr="Suppliers &#10;Company &#10;Last Name &#10;FirstName &#10;EmailAddress &#10;JobTitIe &#10;PurchaseOrderStatus &#10;StatusID &#10;Status &#10;Privileges &#10;PrivilegeID &#10;PrivilegeName &#10;Roles &#10;RolelD &#10;RoleName &#10;PurchaseOrders &#10;PurchaseOrderI &#10;SupplierID &#10;Created8y &#10;SubmittedDate &#10;CreationDate &#10;StatusID &#10;Employeeprivileges &#10;EmployeeID &#10;PrivilegeID &#10;EmployeeRoIes &#10;EmployeeID &#10;RolelD &#10;PurchaseOrderDetaiIs &#10;PurchaseOrderID &#10;ProductID &#10;Quantity &#10;UnitCost &#10;DateRecelved &#10;PostedToInventory &#10;InventoryID &#10;Employees &#10;Company &#10;Last Name &#10;FirstName &#10;EmailAddress &#10;JobTitIe &#10;Customers &#10;Company &#10;Last Name &#10;FirstName &#10;EmailAddress &#10;JobTitIe &#10;OrdersTaxStatus &#10;Tax StatusName &#10;OrdersStatus &#10;StatusID &#10;StatusName &#10;Products &#10;[S SupplierIDs &#10;SupplierIDs.' — &#10;ProductCode &#10;ProductName &#10;Description &#10;Orders &#10;orderlD &#10;EmployeeID &#10;CustomerID &#10;OrderDate &#10;ShippedDate &#10;ShipperID &#10;ShipName &#10;ShipAddress &#10;ShipClty &#10;ShipState_Provinc &#10;ShipZlP_PostalCod &#10;ShipCountry_Regi &#10;ShippingFee &#10;Taxes &#10;PaymentType &#10;PaidDate &#10;Notes &#10;Tax Rate &#10;Tax Status &#10;StatusID &#10;InventoryTransactions &#10;TransactionID &#10;TransactionType &#10;TransactionCreate &#10;TransactionModifi &#10;ProductID &#10;Quantity &#10;PurchaseOrderID &#10;CustomerOrderID &#10;Comments &#10;OrderDetaiIs &#10;orderlD &#10;ProductID &#10;Quantity &#10;UnitPrice &#10;Discount &#10;StatusID &#10;Invoices &#10;InvoiceID &#10;orderlD &#10;InvoiceDate &#10;DueDate &#10;Shipping &#10;Shippers &#10;Company &#10;Last Name &#10;FirstName &#10;EmailAddress &#10;JobTitIe &#10;Businessprocesses &#10;InventoryTransactionTypes &#10;Type Name &#10;OrderDetaiIsStatus &#10;StatusID &#10;StatusName &#10;Order Tasks &#10;orderlD &#10;TaskiD &#10;StatusID &#10;RecCreateDate &#10;RecCreateLlserID &#10;zCompIetedDate &#10;Tasks &#10;TaskiD &#10;BusinessTaskID &#10;RecCreateDate &#10;RecCreateLlserID &#10;AssignedToID_User &#10;AssignedToID_RoIe &#10;CompletedDate &#10;BusinessFunctions &#10;BusinessFunctionID &#10;ausinessFunction &#10;BusinessProcessID &#10;BusinessFunctionID &#10;Businessprocess &#10;SeqNo &#10;8 us inessTasks &#10;BusinessTaskID &#10;ausinessProcessID &#10;ausinessTask &#10;SeqNo ">
            <a:extLst>
              <a:ext uri="{FF2B5EF4-FFF2-40B4-BE49-F238E27FC236}">
                <a16:creationId xmlns:a16="http://schemas.microsoft.com/office/drawing/2014/main" id="{DEF446F9-8B94-4A34-A9E3-8566A9BA53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1104900"/>
            <a:ext cx="91440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Suppliers &#10;Company &#10;Last Name &#10;FirstName &#10;EmailAddress &#10;JobTitIe &#10;PurchaseOrderStatus &#10;StatusID &#10;Status &#10;Privileges &#10;PrivilegeID &#10;PrivilegeName &#10;Roles &#10;RolelD &#10;RoleName &#10;PurchaseOrders &#10;PurchaseOrderI &#10;SupplierID &#10;Created8y &#10;SubmittedDate &#10;CreationDate &#10;StatusID &#10;Employeeprivileges &#10;EmployeeID &#10;PrivilegeID &#10;EmployeeRoIes &#10;EmployeeID &#10;RolelD &#10;PurchaseOrderDetaiIs &#10;PurchaseOrderID &#10;ProductID &#10;Quantity &#10;UnitCost &#10;DateRecelved &#10;PostedToInventory &#10;InventoryID &#10;Employees &#10;Company &#10;Last Name &#10;FirstName &#10;EmailAddress &#10;JobTitIe &#10;Customers &#10;Company &#10;Last Name &#10;FirstName &#10;EmailAddress &#10;JobTitIe &#10;OrdersTaxStatus &#10;Tax StatusName &#10;OrdersStatus &#10;StatusID &#10;StatusName &#10;Products &#10;[S SupplierIDs &#10;SupplierIDs.' — &#10;ProductCode &#10;ProductName &#10;Description &#10;Orders &#10;orderlD &#10;EmployeeID &#10;CustomerID &#10;OrderDate &#10;ShippedDate &#10;ShipperID &#10;ShipName &#10;ShipAddress &#10;ShipClty &#10;ShipState_Provinc &#10;ShipZlP_PostalCod &#10;ShipCountry_Regi &#10;ShippingFee &#10;Taxes &#10;PaymentType &#10;PaidDate &#10;Notes &#10;Tax Rate &#10;Tax Status &#10;StatusID &#10;InventoryTransactions &#10;TransactionID &#10;TransactionType &#10;TransactionCreate &#10;TransactionModifi &#10;ProductID &#10;Quantity &#10;PurchaseOrderID &#10;CustomerOrderID &#10;Comments &#10;OrderDetaiIs &#10;orderlD &#10;ProductID &#10;Quantity &#10;UnitPrice &#10;Discount &#10;StatusID &#10;Invoices &#10;InvoiceID &#10;orderlD &#10;InvoiceDate &#10;DueDate &#10;Shipping &#10;Shippers &#10;Company &#10;Last Name &#10;FirstName &#10;EmailAddress &#10;JobTitIe &#10;Businessprocesses &#10;InventoryTransactionTypes &#10;Type Name &#10;OrderDetaiIsStatus &#10;StatusID &#10;StatusName &#10;Order Tasks &#10;orderlD &#10;TaskiD &#10;StatusID &#10;RecCreateDate &#10;RecCreateLlserID &#10;zCompIetedDate &#10;Tasks &#10;TaskiD &#10;BusinessTaskID &#10;RecCreateDate &#10;RecCreateLlserID &#10;AssignedToID_User &#10;AssignedToID_RoIe &#10;CompletedDate &#10;BusinessFunctions &#10;BusinessFunctionID &#10;ausinessFunction &#10;BusinessProcessID &#10;BusinessFunctionID &#10;Businessprocess &#10;SeqNo &#10;8 us inessTasks &#10;BusinessTaskID &#10;ausinessProcessID &#10;ausinessTask &#10;SeqNo ">
            <a:extLst>
              <a:ext uri="{FF2B5EF4-FFF2-40B4-BE49-F238E27FC236}">
                <a16:creationId xmlns:a16="http://schemas.microsoft.com/office/drawing/2014/main" id="{C17181F3-3B69-44AD-8C31-889B3E041D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" y="1257300"/>
            <a:ext cx="91440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BDC2D56-FD65-4B82-96ED-5EDBE85FF9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1" y="1420411"/>
            <a:ext cx="9144000" cy="4647593"/>
          </a:xfrm>
          <a:prstGeom prst="rect">
            <a:avLst/>
          </a:prstGeom>
        </p:spPr>
      </p:pic>
      <p:pic>
        <p:nvPicPr>
          <p:cNvPr id="10" name="Picture 9" descr="A drawing of a face&#10;&#10;Description automatically generated">
            <a:extLst>
              <a:ext uri="{FF2B5EF4-FFF2-40B4-BE49-F238E27FC236}">
                <a16:creationId xmlns:a16="http://schemas.microsoft.com/office/drawing/2014/main" id="{81F59705-731B-4EE1-A9FB-30E91F111AE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86516"/>
            <a:ext cx="893064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335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B1693-2456-4CA4-ABF5-B2C474660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B7999-7746-44AC-AC45-32C4A132F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ABD9A-BC0D-4D32-B959-56B16B60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kinetik-it.com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B9207-B7A2-43F9-B0AE-E57627E47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Tom van Stiphout   </a:t>
            </a:r>
            <a:fld id="{47BB4FFD-180A-4CBC-823A-D54A01F8AC36}" type="slidenum">
              <a:rPr lang="nl-NL" smtClean="0"/>
              <a:pPr/>
              <a:t>8</a:t>
            </a:fld>
            <a:endParaRPr lang="nl-NL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5EA40A7-74F0-4080-B215-CA49EF688FA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694" y="980728"/>
            <a:ext cx="2438611" cy="1828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3C33177-5DB0-46BA-B9BE-5B9AFD11EBB1}"/>
              </a:ext>
            </a:extLst>
          </p:cNvPr>
          <p:cNvSpPr txBox="1"/>
          <p:nvPr/>
        </p:nvSpPr>
        <p:spPr>
          <a:xfrm>
            <a:off x="457200" y="1628800"/>
            <a:ext cx="8229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Make you think differently about 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the design of your applications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For more complex, high value apps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Focus on workflow and user intent</a:t>
            </a:r>
          </a:p>
          <a:p>
            <a:endParaRPr lang="en-US" sz="2800" dirty="0"/>
          </a:p>
          <a:p>
            <a:r>
              <a:rPr lang="en-US" sz="2800" dirty="0">
                <a:solidFill>
                  <a:schemeClr val="accent1"/>
                </a:solidFill>
              </a:rPr>
              <a:t>Results in: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Tasks performed accurately </a:t>
            </a:r>
            <a:r>
              <a:rPr lang="en-US" sz="2800"/>
              <a:t>and fast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For a more competitive business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US" dirty="0"/>
          </a:p>
        </p:txBody>
      </p:sp>
      <p:pic>
        <p:nvPicPr>
          <p:cNvPr id="10" name="Picture 9" descr="A drawing of a face&#10;&#10;Description automatically generated">
            <a:extLst>
              <a:ext uri="{FF2B5EF4-FFF2-40B4-BE49-F238E27FC236}">
                <a16:creationId xmlns:a16="http://schemas.microsoft.com/office/drawing/2014/main" id="{C2D96ADD-A426-4EBD-835D-8EE17B248D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86516"/>
            <a:ext cx="893064" cy="304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46B89F9-8EC3-4718-9C15-0AF9E3157A26}"/>
              </a:ext>
            </a:extLst>
          </p:cNvPr>
          <p:cNvSpPr txBox="1"/>
          <p:nvPr/>
        </p:nvSpPr>
        <p:spPr>
          <a:xfrm>
            <a:off x="6849222" y="5568340"/>
            <a:ext cx="183127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/>
              <a:t>Tom van Stiphout</a:t>
            </a:r>
          </a:p>
          <a:p>
            <a:r>
              <a:rPr lang="en-US" sz="1700" dirty="0"/>
              <a:t>tom7744@cox.net</a:t>
            </a:r>
          </a:p>
        </p:txBody>
      </p:sp>
    </p:spTree>
    <p:extLst>
      <p:ext uri="{BB962C8B-B14F-4D97-AF65-F5344CB8AC3E}">
        <p14:creationId xmlns:p14="http://schemas.microsoft.com/office/powerpoint/2010/main" val="340237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0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4F6CE0-A6BA-4A33-9E26-7607FDE05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Evolution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5278D-08EC-45CA-A299-D6EC9EFE5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r>
              <a:rPr lang="en-US" sz="2100"/>
              <a:t>Tell me what you want, and I will build that.</a:t>
            </a:r>
          </a:p>
          <a:p>
            <a:r>
              <a:rPr lang="en-US" sz="2100"/>
              <a:t>Tell me what you want, and I will find the best way to build that.</a:t>
            </a:r>
          </a:p>
          <a:p>
            <a:r>
              <a:rPr lang="en-US" sz="2100"/>
              <a:t>Tell me what you do, and I will find the best way to support that.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6BC2D-9168-4ED2-A73A-B591066702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033479"/>
            <a:ext cx="2057400" cy="365125"/>
          </a:xfrm>
        </p:spPr>
        <p:txBody>
          <a:bodyPr>
            <a:normAutofit/>
          </a:bodyPr>
          <a:lstStyle/>
          <a:p>
            <a:endParaRPr lang="nl-NL" sz="9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A53F9-FEEB-4D4B-AFAF-5AF72E82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32023" y="6033479"/>
            <a:ext cx="3944989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nl-NL" sz="900">
                <a:solidFill>
                  <a:schemeClr val="tx1">
                    <a:alpha val="80000"/>
                  </a:schemeClr>
                </a:solidFill>
              </a:rPr>
              <a:t>kinetik-it.com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BB01F-FBA4-43DD-BB8B-DBB1C3E05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8637" y="6033479"/>
            <a:ext cx="586712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600">
                <a:solidFill>
                  <a:schemeClr val="tx1">
                    <a:alpha val="80000"/>
                  </a:schemeClr>
                </a:solidFill>
              </a:rPr>
              <a:t>Tom van Stiphout   </a:t>
            </a:r>
            <a:fld id="{47BB4FFD-180A-4CBC-823A-D54A01F8AC36}" type="slidenum">
              <a:rPr lang="nl-NL" sz="600">
                <a:solidFill>
                  <a:schemeClr val="tx1">
                    <a:alpha val="8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nl-NL" sz="60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02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1830</TotalTime>
  <Words>330</Words>
  <Application>Microsoft Office PowerPoint</Application>
  <PresentationFormat>On-screen Show (4:3)</PresentationFormat>
  <Paragraphs>100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Designing Task-Driven Apps </vt:lpstr>
      <vt:lpstr>More Competitive</vt:lpstr>
      <vt:lpstr>Task Driven vs. CRUD</vt:lpstr>
      <vt:lpstr>Task Definition</vt:lpstr>
      <vt:lpstr>Task Driven Analysis</vt:lpstr>
      <vt:lpstr>PowerPoint Presentation</vt:lpstr>
      <vt:lpstr>PowerPoint Presentation</vt:lpstr>
      <vt:lpstr>Questions?</vt:lpstr>
      <vt:lpstr>Evolution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Task-Driven Apps </dc:title>
  <dc:creator>Tom van Stiphout</dc:creator>
  <cp:lastModifiedBy>Tom van Stiphout</cp:lastModifiedBy>
  <cp:revision>22</cp:revision>
  <dcterms:created xsi:type="dcterms:W3CDTF">2019-08-17T19:42:32Z</dcterms:created>
  <dcterms:modified xsi:type="dcterms:W3CDTF">2019-09-14T08:53:19Z</dcterms:modified>
</cp:coreProperties>
</file>